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61" r:id="rId6"/>
  </p:sldMasterIdLst>
  <p:notesMasterIdLst>
    <p:notesMasterId r:id="rId43"/>
  </p:notesMasterIdLst>
  <p:handoutMasterIdLst>
    <p:handoutMasterId r:id="rId44"/>
  </p:handoutMasterIdLst>
  <p:sldIdLst>
    <p:sldId id="256" r:id="rId7"/>
    <p:sldId id="314" r:id="rId8"/>
    <p:sldId id="317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1255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336" r:id="rId26"/>
    <p:sldId id="338" r:id="rId27"/>
    <p:sldId id="339" r:id="rId28"/>
    <p:sldId id="341" r:id="rId29"/>
    <p:sldId id="340" r:id="rId30"/>
    <p:sldId id="343" r:id="rId31"/>
    <p:sldId id="342" r:id="rId32"/>
    <p:sldId id="345" r:id="rId33"/>
    <p:sldId id="346" r:id="rId34"/>
    <p:sldId id="344" r:id="rId35"/>
    <p:sldId id="347" r:id="rId36"/>
    <p:sldId id="1256" r:id="rId37"/>
    <p:sldId id="348" r:id="rId38"/>
    <p:sldId id="1254" r:id="rId39"/>
    <p:sldId id="349" r:id="rId40"/>
    <p:sldId id="31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Inhalt" id="{1210653C-719C-AC4C-8E4D-9B87EA83E6D2}">
          <p14:sldIdLst>
            <p14:sldId id="314"/>
            <p14:sldId id="317"/>
            <p14:sldId id="322"/>
            <p14:sldId id="323"/>
            <p14:sldId id="324"/>
            <p14:sldId id="325"/>
            <p14:sldId id="326"/>
            <p14:sldId id="327"/>
            <p14:sldId id="328"/>
            <p14:sldId id="1255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6"/>
            <p14:sldId id="338"/>
            <p14:sldId id="339"/>
            <p14:sldId id="341"/>
            <p14:sldId id="340"/>
            <p14:sldId id="343"/>
            <p14:sldId id="342"/>
            <p14:sldId id="345"/>
            <p14:sldId id="346"/>
            <p14:sldId id="344"/>
            <p14:sldId id="347"/>
            <p14:sldId id="1256"/>
            <p14:sldId id="348"/>
            <p14:sldId id="1254"/>
            <p14:sldId id="349"/>
            <p14:sldId id="311"/>
            <p14:sldId id="312"/>
          </p14:sldIdLst>
        </p14:section>
        <p14:section name="Kontakt" id="{A36A632A-72D9-C44B-BFEE-AABA4BC46D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äder Paul" initials="MP" lastIdx="22" clrIdx="6">
    <p:extLst>
      <p:ext uri="{19B8F6BF-5375-455C-9EA6-DF929625EA0E}">
        <p15:presenceInfo xmlns:p15="http://schemas.microsoft.com/office/powerpoint/2012/main" userId="S-1-5-21-1635401191-1135830115-316617838-1025" providerId="AD"/>
      </p:ext>
    </p:extLst>
  </p:cmAuthor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8" name="Maurer Brigitta" initials="MB" lastIdx="10" clrIdx="7">
    <p:extLst>
      <p:ext uri="{19B8F6BF-5375-455C-9EA6-DF929625EA0E}">
        <p15:presenceInfo xmlns:p15="http://schemas.microsoft.com/office/powerpoint/2012/main" userId="S-1-5-21-1635401191-1135830115-316617838-59180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9" name="Fliessbach Andreas" initials="FA" lastIdx="11" clrIdx="8">
    <p:extLst>
      <p:ext uri="{19B8F6BF-5375-455C-9EA6-DF929625EA0E}">
        <p15:presenceInfo xmlns:p15="http://schemas.microsoft.com/office/powerpoint/2012/main" userId="S-1-5-21-1635401191-1135830115-316617838-1024" providerId="AD"/>
      </p:ext>
    </p:extLst>
  </p:cmAuthor>
  <p:cmAuthor id="3" name="Kalchofner Seraina" initials="KS" lastIdx="18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  <p:cmAuthor id="4" name="Sonja Wopfner" initials="SW" lastIdx="8" clrIdx="3">
    <p:extLst>
      <p:ext uri="{19B8F6BF-5375-455C-9EA6-DF929625EA0E}">
        <p15:presenceInfo xmlns:p15="http://schemas.microsoft.com/office/powerpoint/2012/main" userId="ec05eae760099ff9" providerId="Windows Live"/>
      </p:ext>
    </p:extLst>
  </p:cmAuthor>
  <p:cmAuthor id="5" name="Gabel Vanessa" initials="GV" lastIdx="84" clrIdx="4">
    <p:extLst>
      <p:ext uri="{19B8F6BF-5375-455C-9EA6-DF929625EA0E}">
        <p15:presenceInfo xmlns:p15="http://schemas.microsoft.com/office/powerpoint/2012/main" userId="S-1-5-21-1635401191-1135830115-316617838-7705" providerId="AD"/>
      </p:ext>
    </p:extLst>
  </p:cmAuthor>
  <p:cmAuthor id="6" name="Krause Hans-Martin" initials="KH" lastIdx="24" clrIdx="5">
    <p:extLst>
      <p:ext uri="{19B8F6BF-5375-455C-9EA6-DF929625EA0E}">
        <p15:presenceInfo xmlns:p15="http://schemas.microsoft.com/office/powerpoint/2012/main" userId="S-1-5-21-1635401191-1135830115-316617838-25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7" autoAdjust="0"/>
    <p:restoredTop sz="87993" autoAdjust="0"/>
  </p:normalViewPr>
  <p:slideViewPr>
    <p:cSldViewPr snapToGrid="0" snapToObjects="1">
      <p:cViewPr varScale="1">
        <p:scale>
          <a:sx n="110" d="100"/>
          <a:sy n="110" d="100"/>
        </p:scale>
        <p:origin x="348" y="114"/>
      </p:cViewPr>
      <p:guideLst>
        <p:guide orient="horz" pos="3430"/>
        <p:guide pos="3840"/>
        <p:guide orient="horz" pos="1139"/>
        <p:guide orient="horz" pos="3748"/>
        <p:guide orient="horz" pos="2183"/>
        <p:guide orient="horz" pos="3475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237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217118"/>
            <a:ext cx="2225713" cy="64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0">
            <a:extLst>
              <a:ext uri="{FF2B5EF4-FFF2-40B4-BE49-F238E27FC236}">
                <a16:creationId xmlns:a16="http://schemas.microsoft.com/office/drawing/2014/main" id="{C436E91A-3637-45B4-A0E3-828579F7F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A590019-93AB-4D14-B613-8B316B3120E6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7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</a:t>
            </a:r>
            <a:r>
              <a:rPr lang="de-CH" sz="2000" noProof="0" dirty="0" err="1"/>
              <a:t>FiBL</a:t>
            </a:r>
            <a:endParaRPr lang="de-CH" sz="2000" noProof="0" dirty="0"/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www.fibl.org</a:t>
            </a:r>
            <a:endParaRPr lang="de-CH" sz="2000" spc="20" noProof="0" dirty="0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C26D-8EF4-42BC-B3B9-5C4560A3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062AAD-D282-4D07-86F2-CF863D0D7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F1D1-DDDB-47F0-8E22-15133E1E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AFC1E-9232-49BC-84CA-9D56B584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EC3EE-678C-45F4-BF97-91347D4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77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F1F-76B1-4826-ACCE-3364ADEC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2D76C5-0B6D-4C12-AFF5-57FA909A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8CC987-DB27-4DCF-92EA-B57603DE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59E4C-83DC-46AF-BD9B-52C655E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43BF5-D8EE-418D-AF63-7B89B605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461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5C18E-C69F-4507-8371-76605678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49BA19-B195-4E5C-84E7-29CC9041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22671B-073A-4069-A142-E6C98E92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84591-0277-4F82-8E98-17D4296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A05D4-CE8D-4CF4-A92D-18545FD7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644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E1F3-FEB3-4676-8CD1-0945244A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E21EF-9626-4522-AB1C-1CA32645F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41F956-A289-483C-9F3D-7A3D280A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38C744-8196-4502-BC6B-FEB2FC09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05905-148B-49D5-9F45-7BC59124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1415FD-59F9-4141-AC9F-2616D68B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618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40B40-31B6-4D26-984D-B4A5BA1B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9065C-9B5B-4AE7-8429-C3DA2A1E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896A70-CC53-4CF7-B6AD-B2F93CAD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39EBA6-C5CA-4891-A6EA-9F97C55EF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7FC3C8-96B9-44A1-A9F5-67C9D4141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18DB63-AE67-4BD3-8FCE-CE05FC4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3FD89F-AB83-438F-8EF6-6809B06E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A513B0-87FC-4298-A4E3-56833BB4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11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9386A-40EF-4464-8B1A-2099FF3D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F2E35E-DC76-45D6-BCA8-9E20AFA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9A8A1E-1428-49A7-B160-DE252C73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D32AD1-6C0A-4934-97AF-2CA58F1C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755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28B0E1-72BB-4965-BB64-4C18AA4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A33F93-B909-43DE-B689-AD6301B7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E30E6-DAF1-4BEB-B83E-1621481A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80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AF34-FBDC-4312-9EE8-A5E73B9D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081AD-2330-4DE4-97E2-8854AF1B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E7CAA1-43C2-416F-AD4D-B8385FED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D538BB-99A7-466A-AD47-403A4CE3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02CA1-13F1-4F17-BB4E-E224C92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0B9B6-E213-4EB8-B6FE-2573FD1B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303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9B5F-E1E0-4B92-86A8-895321C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27866A-1585-4372-982A-E27FBD94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89369B-CE8D-405C-93C2-D68B6E31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7EFC9-4E20-4259-9574-7E31B9DF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3DBAA-54B9-48B2-80EA-96CCB363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D27FA5-BB1C-442A-80F2-AF15084E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09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4C8B-13B6-4D15-8924-C3EF54E6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F0DD81-E4A0-427A-813C-FF57B854E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351DA-F5D1-4044-A08B-F5E86AE5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52C4A-516B-4666-89C6-70AF9470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FDFEE-8624-4D3B-8811-F83CE5A6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2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719666" y="6199497"/>
            <a:ext cx="2000559" cy="65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9F8793-00C5-484A-A8EB-9CDD3A732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517744-959C-49BF-91E9-E2CD4F12B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B70452-24C2-4796-8F7F-22FA2EAF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00ED5-A083-4DE9-8007-4E8D20D1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50EE9-38D5-403B-A9E2-89B0A2EA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821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91ED6-4EB9-487F-8A9C-84A98C803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73D4F1-9BD8-40AF-9F9C-728D76DF6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315934-B6F6-48D2-B2FF-488CFC0D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913B8-AE5F-4939-A7E8-3CBE4984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00C74-8A1C-4032-B7A6-5FEEA4EB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6331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42483-251E-4055-B2CD-C69099CA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5E40F-4AE7-4831-B8BB-501D2411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DE455-ABC9-4987-A1FB-45F85CBE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D9197-F844-42DC-AE5A-88675720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BC12F3-C220-4E1D-9B8A-F75F1B8F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9640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F24EC-3F6E-485C-BF5B-84B2A998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CA9A2-1B21-4BD1-B85E-DC9E59BF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37C84-9821-4E22-A110-10A3A8FF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02BBC5-A6B3-475A-ACD3-D61BF74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F31CD-F9FF-46D3-8915-E2F1A8CB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606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22DE3-0E63-40CA-BACC-060F10E2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3C3DD-44E3-4E70-A4CC-D2CFA86E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A4CC0F-D4AB-4A06-A933-C6739FD0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D612E5-A668-4465-A5A1-C9122EDD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218D0B-D0DB-4BA1-8FCC-7A16AEB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7A964-7AF3-4654-9917-B7A7A558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532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4EFC-4E28-4C45-9261-A7E3B9F2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BEA036-6A41-4DE6-AEEA-B94717DB7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64426-7AD4-401C-AC25-78CB5AD2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B0237-50AF-40B2-BD96-C9363182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191EFD-F9B1-400B-8756-3EFD3602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186F70-C36C-4A7B-9050-2A5AA7DC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AA761E-BF59-408E-920E-F3E6097B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A83ED-DA13-4E72-9701-160CD960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503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BFFE-6E4A-47FE-B733-34B66347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21843-9873-49FF-8434-F579FC69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86B37B-1B7B-4263-A03A-CC2386E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644031-C2C4-4AB7-9686-ECEA0BDF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769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AB905E-093F-4938-93E7-94E35747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9B9079-BCDE-4882-BC00-C681902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2D584-47AD-485C-BF4E-A9863E8D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51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9251E-0BBA-41A4-BBD4-6D783CAA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17C1C-3AED-4B1C-B190-EE0E4BD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C43895-BDF1-4D43-8F7B-67D7E247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5243D-7675-4AD0-8836-DB797FC3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36D81C-24E1-4A28-96D0-A61CB455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244498-7F71-4D74-A975-958B6553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965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EB36D-49EF-4DA5-BB73-1CD22866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5B7CA6-026E-4706-B4CB-60F1670EF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E2B127-EC0E-4A12-9539-8DEE90320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A5967A-7F9D-4E72-999B-7CAAF95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8982A3-E200-4F0C-83BC-C5C9E4E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3918DE-3292-4AB8-B144-39DDF836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946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20712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913964" cy="424754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51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5" pos="483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  <p15:guide id="8" pos="715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3BC5-9CA3-40FE-AAC5-5D275CCF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D10DC6-9FBD-4C6A-A9A8-2AC5723F2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CB7EC9-BCF6-4636-88CE-DF3B48E7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0439B-7088-42EB-B0BE-8E982FDE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44CA92-F7F4-4F20-8730-BDA3D9D2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968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2956D4-79E8-44A6-A38D-F9F5D62A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8ED4A1-C645-41D0-9337-0EECDCB0C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34595-1785-4E5D-BFA3-6B52F421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B4566-812C-4F6E-B630-D2E05EC0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5DE51-F1AF-4747-8AFF-0283D70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2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19200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4" y="1627200"/>
            <a:ext cx="4906024" cy="4271795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28000"/>
            <a:ext cx="10540837" cy="435133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6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6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19200"/>
            <a:ext cx="10515600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orient="horz" pos="6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14B6032D-5648-45E6-9639-F8F1056FD1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607D368-05A6-46BD-9F72-33A03C35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1A7201-0762-4931-BB0A-8083602B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88CF72-295D-4AEC-99C4-B0A164235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CDAD5-F90D-4996-B05A-6AA541E1B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41A7E-C768-47A9-8B25-EA2068418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8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670204-CFEB-4984-AD21-2FFE0806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A334E-CA50-446A-938E-99A9228E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33AA8-45D8-45F0-BE03-635EE5573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56E88-1049-4122-B7EC-1A863CF69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6EC96-AA3A-475E-9FD0-52387FB25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842902300265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emanticscholar.org/paper/%E2%80%9CProductivity%2C-quality-and-sustainability-of-winter-Mayer-Gunst/c6768d47f36036a5e39a37baea719ef9e418ca5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ciencedirect.com/science/article/pii/S0167880923004619" TargetMode="Externa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38/s41598-024-76776-1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ink.springer.com/article/10.1007/s13593-022-00843-y" TargetMode="Externa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searchgate.net/publication/314133974_Overestimation_of_Crop_Root_Biomass_in_Field_Experiments_Due_to_Extraneous_Organic_Mat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737429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ink.springer.com/article/10.1007/s13593-022-00843-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rgprints.org/id/eprint/2911/1/fliessbach-et-al-2000-soil-organic-matte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nk.springer.com/article/10.1007/s13593-022-00843-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library.wiley.com/doi/10.1111/avsc.12496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doi.org/10.1080/01448765.1997.975517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j.1574-6941.2007.00318.x" TargetMode="External"/><Relationship Id="rId5" Type="http://schemas.openxmlformats.org/officeDocument/2006/relationships/hyperlink" Target="https://doi.org/10.1038/ismej.2014.210" TargetMode="External"/><Relationship Id="rId4" Type="http://schemas.openxmlformats.org/officeDocument/2006/relationships/hyperlink" Target="https://doi.org/10.1016/j.soilbio.2008.05.00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93/femsec/fiad04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doi.org/10.1016/j.agsy.2010.10.002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svg"/><Relationship Id="rId18" Type="http://schemas.openxmlformats.org/officeDocument/2006/relationships/hyperlink" Target="https://www.fibl.org/en/info-centre/podcast/fibl-collaboration" TargetMode="External"/><Relationship Id="rId3" Type="http://schemas.openxmlformats.org/officeDocument/2006/relationships/hyperlink" Target="https://www.youtube.com/user/fiblfilm" TargetMode="External"/><Relationship Id="rId7" Type="http://schemas.openxmlformats.org/officeDocument/2006/relationships/hyperlink" Target="https://www.linkedin.com/company/fibl-en" TargetMode="External"/><Relationship Id="rId12" Type="http://schemas.openxmlformats.org/officeDocument/2006/relationships/image" Target="../media/image57.png"/><Relationship Id="rId17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hyperlink" Target="https://www.facebook.com/FiBLaktuell" TargetMode="External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hyperlink" Target="http://www.fibl.org/" TargetMode="External"/><Relationship Id="rId14" Type="http://schemas.openxmlformats.org/officeDocument/2006/relationships/hyperlink" Target="http://www.bioaktuell.ch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204019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de-CH" dirty="0"/>
              <a:t>The DOK Trial</a:t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4741131"/>
            <a:ext cx="9429509" cy="597879"/>
          </a:xfrm>
        </p:spPr>
        <p:txBody>
          <a:bodyPr>
            <a:normAutofit/>
          </a:bodyPr>
          <a:lstStyle/>
          <a:p>
            <a:r>
              <a:rPr lang="en-US" sz="2800" dirty="0"/>
              <a:t>42 years of organic and conventional cropping systems</a:t>
            </a:r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0224" y="5900866"/>
            <a:ext cx="9429509" cy="382976"/>
          </a:xfrm>
        </p:spPr>
        <p:txBody>
          <a:bodyPr>
            <a:noAutofit/>
          </a:bodyPr>
          <a:lstStyle/>
          <a:p>
            <a:r>
              <a:rPr lang="en-US" dirty="0"/>
              <a:t>Andreas Fliessbach,  Astrid Oberson, Klaus Jarosch, Jochen Mayer, Hans-Martin Krause, Paul Mäder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/>
              <a:t>Nitrogen fertilisation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1619946"/>
            <a:ext cx="9963788" cy="573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Sources and development of total nitrogen input in manure, slurry and mineral </a:t>
            </a:r>
            <a:r>
              <a:rPr lang="en-GB" b="1" dirty="0"/>
              <a:t>fertilisers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2418DB-B4B9-4A39-8159-6F7609A8F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1" cy="3598621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9E68ECB-FE56-41D5-BED3-1CD3B119D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7200"/>
            <a:ext cx="4588305" cy="3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/>
              <a:t>Nitrogen fertilisation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0000"/>
            <a:ext cx="10585450" cy="433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Sources and development of mineral nitrogen input in manure, slurry and mineral </a:t>
            </a:r>
            <a:r>
              <a:rPr lang="en-US" b="1" dirty="0" err="1"/>
              <a:t>fertilisers</a:t>
            </a:r>
            <a:endParaRPr lang="en-US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6B4BD4-83C1-4775-AA2C-65E20B0BD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1" cy="35986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C13B6C-3BF1-4203-BECC-C5C77E7FA3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7200"/>
            <a:ext cx="4588305" cy="3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/>
              <a:t>Phosphorous and potassium fertilisation</a:t>
            </a:r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3A50D4B-E04A-45DA-A865-D46845A24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8617"/>
            <a:ext cx="4603851" cy="3471672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1627200"/>
            <a:ext cx="10515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Evolution of phosphorous and potassium inputs</a:t>
            </a:r>
            <a:endParaRPr lang="en-US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9B20DE-5C70-4578-A055-E45552EC0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8617"/>
            <a:ext cx="4603851" cy="3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Plant protection</a:t>
            </a:r>
            <a:br>
              <a:rPr lang="de-CH" dirty="0"/>
            </a:br>
            <a:endParaRPr lang="de-CH" sz="1800" dirty="0">
              <a:solidFill>
                <a:srgbClr val="FF0000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690C630-0E9C-4518-BB07-546D04675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93" y="1538572"/>
            <a:ext cx="4188180" cy="347007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222771"/>
            <a:ext cx="10560213" cy="840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 kg active substance per hectare</a:t>
            </a:r>
            <a:endParaRPr lang="de-CH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Reduced pesticides inputs in CONFYM/CONMIN from 3</a:t>
            </a:r>
            <a:r>
              <a:rPr lang="en-GB" baseline="30000" dirty="0"/>
              <a:t>rd </a:t>
            </a:r>
            <a:r>
              <a:rPr lang="en-GB" dirty="0"/>
              <a:t>CRP, but increasing numbers of applications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92 % less pesticides in BIODYN/BIOORG compared to CONFYM/CONMIN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E55B9A-4BEF-44A7-A452-BCCD31282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5" y="1534090"/>
            <a:ext cx="4158803" cy="28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Yields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1627200"/>
            <a:ext cx="3080187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Yield gap decreases in dependency of crop: potato&gt;wheat&gt;silage maize&gt;</a:t>
            </a:r>
            <a:br>
              <a:rPr lang="en-GB" dirty="0"/>
            </a:br>
            <a:r>
              <a:rPr lang="en-GB" dirty="0"/>
              <a:t>grass clover&gt;soybean</a:t>
            </a:r>
          </a:p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15 % yield gap for organic systems at 1.4 LU across all crops (CRP 1-6)</a:t>
            </a:r>
            <a:endParaRPr lang="en-GB" dirty="0"/>
          </a:p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E809A3-836D-41A9-A10B-C50040AF46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90" y="1732721"/>
            <a:ext cx="7327392" cy="37368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9CD66B1-218E-4F4E-A8AA-537DE56FF9A7}"/>
              </a:ext>
            </a:extLst>
          </p:cNvPr>
          <p:cNvSpPr txBox="1"/>
          <p:nvPr/>
        </p:nvSpPr>
        <p:spPr>
          <a:xfrm>
            <a:off x="7441037" y="5566127"/>
            <a:ext cx="2599559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Knapp et al. (2023): Field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Crops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Research 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C6778B8-974D-40BF-B6AE-F0280161B6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2261682"/>
            <a:ext cx="4603851" cy="347167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Yields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8712"/>
            <a:ext cx="10429192" cy="48763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1800" b="1" dirty="0"/>
              <a:t>Mean wheat and grass clover yields per crop rotation period </a:t>
            </a:r>
            <a:r>
              <a:rPr lang="de-CH" sz="1800" b="1" dirty="0"/>
              <a:t>(CRP)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792902-A338-4193-B3D6-5D9FBBFC8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0" cy="34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Yields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5D4833-2BA5-4EB0-A218-1C2A06B2A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66164"/>
            <a:ext cx="4603850" cy="3471671"/>
          </a:xfrm>
          <a:prstGeom prst="rect">
            <a:avLst/>
          </a:prstGeom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BB2F0FAD-F421-4D0B-9069-15DE12A10D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7200"/>
            <a:ext cx="4601260" cy="3471672"/>
          </a:xfr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D4A79EF-CCFF-4FA2-B3A4-68D8ECC76FD3}"/>
              </a:ext>
            </a:extLst>
          </p:cNvPr>
          <p:cNvSpPr txBox="1">
            <a:spLocks/>
          </p:cNvSpPr>
          <p:nvPr/>
        </p:nvSpPr>
        <p:spPr>
          <a:xfrm>
            <a:off x="792000" y="1574928"/>
            <a:ext cx="7484361" cy="48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Mean potato and silage maize yields per crop rotation period (CRP)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9263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Yields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F15E67E-47CC-4A28-9790-869BA3657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63" y="2257200"/>
            <a:ext cx="5160873" cy="3471671"/>
          </a:xfr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11C313-ED14-4E89-BE92-CE71E2042EAD}"/>
              </a:ext>
            </a:extLst>
          </p:cNvPr>
          <p:cNvSpPr txBox="1">
            <a:spLocks/>
          </p:cNvSpPr>
          <p:nvPr/>
        </p:nvSpPr>
        <p:spPr>
          <a:xfrm>
            <a:off x="766764" y="1627200"/>
            <a:ext cx="7484361" cy="4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b="1" dirty="0"/>
              <a:t>Mean yields per crop rotation period (CRP)</a:t>
            </a:r>
          </a:p>
          <a:p>
            <a:pPr>
              <a:lnSpc>
                <a:spcPct val="70000"/>
              </a:lnSpc>
            </a:pP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380294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Winter </a:t>
            </a:r>
            <a:r>
              <a:rPr lang="en-AE" dirty="0"/>
              <a:t>wheat yields </a:t>
            </a:r>
            <a:r>
              <a:rPr lang="de-CH" dirty="0"/>
              <a:t>and </a:t>
            </a:r>
            <a:r>
              <a:rPr lang="de-CH" dirty="0" err="1"/>
              <a:t>crude</a:t>
            </a:r>
            <a:r>
              <a:rPr lang="de-CH" dirty="0"/>
              <a:t> </a:t>
            </a:r>
            <a:r>
              <a:rPr lang="en-GB" dirty="0"/>
              <a:t>protein</a:t>
            </a:r>
            <a:r>
              <a:rPr lang="de-CH" dirty="0"/>
              <a:t> </a:t>
            </a:r>
            <a:r>
              <a:rPr lang="en-GB" dirty="0"/>
              <a:t>content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612337"/>
            <a:ext cx="96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Lower protein content in organic winter wheat especially after </a:t>
            </a:r>
            <a:r>
              <a:rPr lang="en-GB" dirty="0" err="1"/>
              <a:t>precrop</a:t>
            </a:r>
            <a:r>
              <a:rPr lang="en-GB" dirty="0"/>
              <a:t> maize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707E75-B2BC-4F10-A884-125EA1702C7B}"/>
              </a:ext>
            </a:extLst>
          </p:cNvPr>
          <p:cNvSpPr txBox="1"/>
          <p:nvPr/>
        </p:nvSpPr>
        <p:spPr>
          <a:xfrm>
            <a:off x="4011162" y="5166897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Mayer et al. (2015): European Journal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1C9684-853C-4C71-AFA9-3C4D5966A2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25" y="1681200"/>
            <a:ext cx="8928964" cy="35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Nutrient balances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6A6907-0E89-4C0B-AD57-DF1BFFB32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99" y="1717200"/>
            <a:ext cx="8431530" cy="3912870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13DB1C-A8AA-4115-AD19-177770DF4D6E}"/>
              </a:ext>
            </a:extLst>
          </p:cNvPr>
          <p:cNvSpPr txBox="1"/>
          <p:nvPr/>
        </p:nvSpPr>
        <p:spPr>
          <a:xfrm>
            <a:off x="7140110" y="5739665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</a:t>
            </a:r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842C92-3BCA-411A-BA00-09CA3524E246}"/>
              </a:ext>
            </a:extLst>
          </p:cNvPr>
          <p:cNvSpPr txBox="1"/>
          <p:nvPr/>
        </p:nvSpPr>
        <p:spPr>
          <a:xfrm>
            <a:off x="749595" y="1627200"/>
            <a:ext cx="2333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dirty="0"/>
              <a:t>Removal via harvest, Input via fertilisation, symbiotic nitrogen fixation and deposition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Positive N balance </a:t>
            </a:r>
            <a:br>
              <a:rPr lang="en-GB" dirty="0"/>
            </a:br>
            <a:r>
              <a:rPr lang="en-GB" dirty="0"/>
              <a:t>in all organically fertilised systems </a:t>
            </a:r>
            <a:br>
              <a:rPr lang="en-GB" dirty="0"/>
            </a:br>
            <a:r>
              <a:rPr lang="en-GB" dirty="0"/>
              <a:t>at 1.4 LU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Negative P and K balance in almost all systems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45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224000"/>
          </a:xfrm>
        </p:spPr>
        <p:txBody>
          <a:bodyPr/>
          <a:lstStyle/>
          <a:p>
            <a:r>
              <a:rPr lang="en-GB" dirty="0"/>
              <a:t>History and background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843200"/>
            <a:ext cx="4888727" cy="4252800"/>
          </a:xfrm>
        </p:spPr>
        <p:txBody>
          <a:bodyPr wrap="square"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Since</a:t>
            </a:r>
            <a:r>
              <a:rPr lang="de-CH" sz="2400" dirty="0"/>
              <a:t> 1978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System comparison approach 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Accompanied by farmers advisory board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b="1" dirty="0"/>
              <a:t>Initial </a:t>
            </a:r>
            <a:r>
              <a:rPr lang="en-GB" sz="2400" b="1" dirty="0"/>
              <a:t>aim</a:t>
            </a:r>
            <a:r>
              <a:rPr lang="de-CH" sz="2400" b="1" dirty="0"/>
              <a:t>: </a:t>
            </a:r>
            <a:r>
              <a:rPr lang="en-GB" sz="2400" dirty="0"/>
              <a:t>test feasibility </a:t>
            </a:r>
            <a:br>
              <a:rPr lang="en-GB" sz="2400" dirty="0"/>
            </a:br>
            <a:r>
              <a:rPr lang="en-GB" sz="2400" dirty="0"/>
              <a:t>of organic agriculture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b="1" dirty="0"/>
              <a:t>Today:</a:t>
            </a:r>
            <a:r>
              <a:rPr lang="en-GB" sz="2400" dirty="0"/>
              <a:t> research platform for farming system functioning </a:t>
            </a:r>
            <a:endParaRPr lang="de-CH" sz="24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EB74ED2-6F24-409A-9EBE-07D4BF5A35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3" b="-41415"/>
          <a:stretch/>
        </p:blipFill>
        <p:spPr>
          <a:xfrm>
            <a:off x="6096000" y="-1"/>
            <a:ext cx="6120000" cy="5019583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257FDE-C070-4E92-BF2A-71C735C20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29000"/>
            <a:ext cx="61020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Nutrient balances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2F3E3AC-F00D-4732-B62A-282CA338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1669237"/>
            <a:ext cx="10303457" cy="3519525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7199BB-A401-403C-AC2C-2D76BAB2E29B}"/>
              </a:ext>
            </a:extLst>
          </p:cNvPr>
          <p:cNvSpPr txBox="1"/>
          <p:nvPr/>
        </p:nvSpPr>
        <p:spPr>
          <a:xfrm>
            <a:off x="766763" y="5357416"/>
            <a:ext cx="80080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High nitrogen use efficiency in all systems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Risk for P depletion in all systems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8E8E62-D4CB-4F5F-98D5-0379F9D115A8}"/>
              </a:ext>
            </a:extLst>
          </p:cNvPr>
          <p:cNvSpPr txBox="1"/>
          <p:nvPr/>
        </p:nvSpPr>
        <p:spPr>
          <a:xfrm>
            <a:off x="6708427" y="5207976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10560213" cy="1008000"/>
          </a:xfrm>
        </p:spPr>
        <p:txBody>
          <a:bodyPr/>
          <a:lstStyle/>
          <a:p>
            <a:r>
              <a:rPr lang="en-GB" dirty="0"/>
              <a:t>Soil nitrogen stocks and nitrogen balance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4976045"/>
            <a:ext cx="7293762" cy="1077218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 balance across CRP 2-6 includes inputs via fertilisation, deposition, seeds and nitrogen fixation and outputs via harvest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CONFYM needs 50 kg ha</a:t>
            </a:r>
            <a:r>
              <a:rPr lang="en-GB" sz="1600" baseline="30000" dirty="0"/>
              <a:t>-1</a:t>
            </a:r>
            <a:r>
              <a:rPr lang="en-GB" sz="1600" dirty="0"/>
              <a:t> yr</a:t>
            </a:r>
            <a:r>
              <a:rPr lang="en-GB" sz="1600" baseline="30000" dirty="0"/>
              <a:t>-1</a:t>
            </a:r>
            <a:r>
              <a:rPr lang="en-GB" sz="1600" dirty="0"/>
              <a:t>excess nitrogen to maintain soil N stocks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CONMIN </a:t>
            </a:r>
            <a:r>
              <a:rPr lang="en-GB" sz="1600" dirty="0"/>
              <a:t>looses soil N despite positive N balance</a:t>
            </a:r>
            <a:r>
              <a:rPr lang="de-CH" sz="1600" dirty="0"/>
              <a:t>, BIODYN </a:t>
            </a:r>
            <a:r>
              <a:rPr lang="en-GB" sz="1600" dirty="0"/>
              <a:t>gains soil </a:t>
            </a:r>
            <a:r>
              <a:rPr lang="de-CH" sz="1600" dirty="0"/>
              <a:t>N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8847F742-5889-49F6-8D26-EE5D265B3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800" y="1627200"/>
            <a:ext cx="4603852" cy="2908941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12C727-0243-4A11-8AB0-9A6BAA6978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71" y="1643443"/>
            <a:ext cx="5585764" cy="327218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D9A45B2-D0AB-47EF-9268-C64840D7F443}"/>
              </a:ext>
            </a:extLst>
          </p:cNvPr>
          <p:cNvSpPr txBox="1"/>
          <p:nvPr/>
        </p:nvSpPr>
        <p:spPr>
          <a:xfrm>
            <a:off x="7346272" y="5737841"/>
            <a:ext cx="4270458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Soil phosphorus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AA58BD-C4EF-4E9D-8E9E-DF6774A49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0" y="1440000"/>
            <a:ext cx="4603852" cy="3425038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5220000"/>
            <a:ext cx="928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Soil P stocks (n=4) and available soil P concentrations (n=32) across CRP1-6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CONMIN was left unfertilised in CRP1 and starts with low available P in CRP2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P depletion in all systems but slower decrease in CONFYM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23A0BB-B599-4422-B4A7-2E1C35A9DF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6" y="1440000"/>
            <a:ext cx="4601260" cy="34716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07D9AF9-986A-479A-BCA1-877F3801DE70}"/>
              </a:ext>
            </a:extLst>
          </p:cNvPr>
          <p:cNvSpPr txBox="1"/>
          <p:nvPr/>
        </p:nvSpPr>
        <p:spPr>
          <a:xfrm>
            <a:off x="8708872" y="5772421"/>
            <a:ext cx="2302980" cy="246221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(2024): </a:t>
            </a:r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Scientific Reports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Soil organic carbon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F195B63-1AAD-4F49-8150-150E91A36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7" y="1448960"/>
            <a:ext cx="4603852" cy="369448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800" y="5291633"/>
            <a:ext cx="70621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All system at 0.7 LU, CONMIN and NOFERT loose SOC</a:t>
            </a:r>
            <a:endParaRPr lang="de-CH" sz="1600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Mixed farming with 1.4 LU can sustain SOC contents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Increased SOC contents in BIODYN presumably due to input quality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7BC93F-500D-4FEB-8E8A-0B2DDA25A0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1386212"/>
            <a:ext cx="4694530" cy="36012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4646A4-FB0D-481C-AF32-DCAF6E8B26AA}"/>
              </a:ext>
            </a:extLst>
          </p:cNvPr>
          <p:cNvSpPr txBox="1"/>
          <p:nvPr/>
        </p:nvSpPr>
        <p:spPr>
          <a:xfrm>
            <a:off x="7602583" y="5732508"/>
            <a:ext cx="3484579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Soil organic carbon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ECC6B-E44F-41F0-84E2-DFAF844C0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627200"/>
            <a:ext cx="5751576" cy="424281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693015" y="1627200"/>
            <a:ext cx="30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Main differences in </a:t>
            </a:r>
            <a:br>
              <a:rPr lang="en-GB" dirty="0"/>
            </a:br>
            <a:r>
              <a:rPr lang="en-GB" dirty="0"/>
              <a:t>soil carbon stock occur </a:t>
            </a:r>
            <a:br>
              <a:rPr lang="en-GB" dirty="0"/>
            </a:br>
            <a:r>
              <a:rPr lang="en-GB" dirty="0"/>
              <a:t>in topsoil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26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19200"/>
            <a:ext cx="10764246" cy="1008000"/>
          </a:xfrm>
        </p:spPr>
        <p:txBody>
          <a:bodyPr anchor="t" anchorCtr="0"/>
          <a:lstStyle/>
          <a:p>
            <a:r>
              <a:rPr lang="en-GB" dirty="0"/>
              <a:t>Soil organic carbon inputs via Rhizodeposition 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413396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Aboveground biomass does not correspond to belowground carbon inputs.</a:t>
            </a:r>
            <a:endParaRPr lang="de-CH" dirty="0"/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Higher roots and rhizodeposition input in BIOORG under maize only</a:t>
            </a: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DC15F665-C098-43DC-8384-6B10C5D74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0" y="1695050"/>
            <a:ext cx="7577328" cy="339105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AFB5BA-1B17-4C08-A6E2-863973D2382F}"/>
              </a:ext>
            </a:extLst>
          </p:cNvPr>
          <p:cNvSpPr txBox="1"/>
          <p:nvPr/>
        </p:nvSpPr>
        <p:spPr>
          <a:xfrm>
            <a:off x="8436448" y="5040521"/>
            <a:ext cx="2915765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Hirte et al. (2017): Frontiers in Plant Science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1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Soil pH (H</a:t>
            </a:r>
            <a:r>
              <a:rPr lang="en-GB" baseline="-25000" dirty="0"/>
              <a:t>2</a:t>
            </a:r>
            <a:r>
              <a:rPr lang="en-GB" dirty="0"/>
              <a:t>O)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B780A2-5B65-4972-9F02-805C343D6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676503"/>
            <a:ext cx="5416296" cy="3919728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7200"/>
            <a:ext cx="2927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Highest soil pH in BIODYN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Liming in CONFYM and CONMIN in CRP3</a:t>
            </a:r>
          </a:p>
        </p:txBody>
      </p:sp>
    </p:spTree>
    <p:extLst>
      <p:ext uri="{BB962C8B-B14F-4D97-AF65-F5344CB8AC3E}">
        <p14:creationId xmlns:p14="http://schemas.microsoft.com/office/powerpoint/2010/main" val="155387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24" y="619200"/>
            <a:ext cx="10666376" cy="1008000"/>
          </a:xfrm>
        </p:spPr>
        <p:txBody>
          <a:bodyPr/>
          <a:lstStyle/>
          <a:p>
            <a:r>
              <a:rPr lang="en-GB" dirty="0"/>
              <a:t>Soil borne greenhouse gas emissions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08234"/>
            <a:ext cx="3767389" cy="3970318"/>
          </a:xfrm>
        </p:spPr>
        <p:txBody>
          <a:bodyPr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C-stock changes assuming constant bulk density for each parcel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N</a:t>
            </a:r>
            <a:r>
              <a:rPr lang="en-GB" sz="1800" baseline="-25000" dirty="0"/>
              <a:t>2</a:t>
            </a:r>
            <a:r>
              <a:rPr lang="en-GB" sz="1800" dirty="0"/>
              <a:t>O measurement campaign </a:t>
            </a:r>
            <a:br>
              <a:rPr lang="en-GB" sz="1800" dirty="0"/>
            </a:br>
            <a:r>
              <a:rPr lang="en-GB" sz="1800" dirty="0"/>
              <a:t>for 571 days </a:t>
            </a:r>
            <a:br>
              <a:rPr lang="en-GB" sz="1800" dirty="0"/>
            </a:br>
            <a:r>
              <a:rPr lang="en-GB" sz="1800" dirty="0"/>
              <a:t>(grass clover - maize - cover crop)</a:t>
            </a:r>
            <a:endParaRPr lang="de-CH" sz="1800" dirty="0">
              <a:solidFill>
                <a:srgbClr val="000000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Field site as system boundary</a:t>
            </a:r>
            <a:endParaRPr lang="de-CH" sz="18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N</a:t>
            </a:r>
            <a:r>
              <a:rPr lang="en-GB" sz="1800" baseline="-25000" dirty="0"/>
              <a:t>2</a:t>
            </a:r>
            <a:r>
              <a:rPr lang="en-GB" sz="1800" dirty="0"/>
              <a:t>O emissions drive climate impact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SOC increases, especially in BIODYN, did not enhance N</a:t>
            </a:r>
            <a:r>
              <a:rPr lang="en-GB" sz="1800" baseline="-25000" dirty="0"/>
              <a:t>2</a:t>
            </a:r>
            <a:r>
              <a:rPr lang="en-GB" sz="1800" dirty="0"/>
              <a:t>O emissions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56 % lower soil borne GHG in BIODYN/BIOORG vs CONFYM/CONMIN  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8DA2C05E-589E-4EFA-B635-9782D3D2D7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0" y="1720702"/>
            <a:ext cx="5678272" cy="396125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F3B6AB-1F54-4252-B06C-4D8AA4CFEFA5}"/>
              </a:ext>
            </a:extLst>
          </p:cNvPr>
          <p:cNvSpPr txBox="1"/>
          <p:nvPr/>
        </p:nvSpPr>
        <p:spPr>
          <a:xfrm>
            <a:off x="8216087" y="5524558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Skinner et al. (2019): Scientific Report</a:t>
            </a:r>
            <a:endParaRPr lang="de-CH" sz="1000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449E86-0957-49AC-9510-D675F2113146}"/>
              </a:ext>
            </a:extLst>
          </p:cNvPr>
          <p:cNvSpPr txBox="1"/>
          <p:nvPr/>
        </p:nvSpPr>
        <p:spPr>
          <a:xfrm>
            <a:off x="7665790" y="5729599"/>
            <a:ext cx="368642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Soil structure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68AFEF-A742-4B10-B959-E4D01E371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4" y="1479144"/>
            <a:ext cx="5540731" cy="44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Soil aggregate stability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8AC371-F326-4BCB-82F5-DC4ED00A8B83}"/>
              </a:ext>
            </a:extLst>
          </p:cNvPr>
          <p:cNvSpPr txBox="1"/>
          <p:nvPr/>
        </p:nvSpPr>
        <p:spPr>
          <a:xfrm>
            <a:off x="6581562" y="5703729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Fliessbach et al. (2000): Konferenzbeitrag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0BF03-BE98-4CBB-872C-054AF67DDD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44" y="1566000"/>
            <a:ext cx="8135112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Publications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CF154F-9B2F-4E28-A4BD-90EC2217F8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00" y="1630799"/>
            <a:ext cx="8037576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75" y="1162800"/>
            <a:ext cx="6550381" cy="482833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Biological soil quality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809626" y="1627199"/>
            <a:ext cx="370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Highest biological soil quality in BIODYN, followed by BIOORG, CONFYM and CONMIN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086A0B-8644-46A1-AE76-51F5ACC43534}"/>
              </a:ext>
            </a:extLst>
          </p:cNvPr>
          <p:cNvSpPr txBox="1"/>
          <p:nvPr/>
        </p:nvSpPr>
        <p:spPr>
          <a:xfrm>
            <a:off x="7754112" y="5740231"/>
            <a:ext cx="371246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Species diversity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89" y="1631927"/>
            <a:ext cx="6099200" cy="4353535"/>
          </a:xfrm>
          <a:noFill/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58AFC4B-6150-4E19-B497-E8EC161A9BA6}"/>
              </a:ext>
            </a:extLst>
          </p:cNvPr>
          <p:cNvSpPr txBox="1"/>
          <p:nvPr/>
        </p:nvSpPr>
        <p:spPr>
          <a:xfrm>
            <a:off x="809627" y="1627199"/>
            <a:ext cx="296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BIOORG and BIOODYN showed increased diversity for microflora, macrofauna and weeds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95DC9B-C8FE-4ECD-BB29-1355ACE0847E}"/>
              </a:ext>
            </a:extLst>
          </p:cNvPr>
          <p:cNvSpPr txBox="1"/>
          <p:nvPr/>
        </p:nvSpPr>
        <p:spPr>
          <a:xfrm>
            <a:off x="7489059" y="5125232"/>
            <a:ext cx="3961900" cy="906487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Birkhofer</a:t>
            </a:r>
            <a:r>
              <a:rPr lang="en-US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(2008): Soil Biology and Biochemistry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Hartmann et al. (2015): ISME Journal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Esperschütz</a:t>
            </a:r>
            <a:r>
              <a:rPr lang="en-US" sz="1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(2007): FEMS Microbiology Ecology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Pfiffner</a:t>
            </a:r>
            <a:r>
              <a:rPr lang="en-US" sz="1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Mäder (1997): Biological Agriculture &amp; Horticulture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Rotchés-Ribalta</a:t>
            </a:r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(2020): Applied Vegetation Science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91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Soil microbial diversity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54A98EC-FCFB-4DBA-AD62-FB7D3CC86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627200"/>
            <a:ext cx="9707270" cy="3401567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766763" y="5220000"/>
            <a:ext cx="805697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Amplicon approach targeting 16S rRNA and ITS marker genes</a:t>
            </a:r>
            <a:r>
              <a:rPr lang="de-CH" dirty="0"/>
              <a:t> 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Stronger influence of the cropping system on fungi</a:t>
            </a:r>
            <a:endParaRPr lang="de-CH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Stronger influence of organic </a:t>
            </a:r>
            <a:r>
              <a:rPr lang="en-GB" dirty="0"/>
              <a:t>fertiliser</a:t>
            </a:r>
            <a:r>
              <a:rPr lang="en-US" dirty="0"/>
              <a:t> intensity on bacteria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AB2DFB-FCD5-4002-870A-2DD342F7D948}"/>
              </a:ext>
            </a:extLst>
          </p:cNvPr>
          <p:cNvSpPr txBox="1"/>
          <p:nvPr/>
        </p:nvSpPr>
        <p:spPr>
          <a:xfrm>
            <a:off x="6992645" y="5230800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 et al. (2023): FEMS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Microbiology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Ecology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0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5EA1-6D1A-4BEB-B224-A3DF267D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64765"/>
            <a:ext cx="10540837" cy="1008000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en-US" dirty="0"/>
              <a:t>Energy consumption and global warming potential in the DOK Trial (1985-1998) from a life cycle assessment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5CE010-D4E6-46CC-9E01-16CF6E5FB3AA}"/>
              </a:ext>
            </a:extLst>
          </p:cNvPr>
          <p:cNvSpPr txBox="1"/>
          <p:nvPr/>
        </p:nvSpPr>
        <p:spPr>
          <a:xfrm>
            <a:off x="6622509" y="4720373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Nemecek et al. (2011)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8DFA84-A914-4271-A5E0-44CAA1D6E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83" y="1912467"/>
            <a:ext cx="8212834" cy="28835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BEACA5C-3261-45E0-8623-65EF21C7DB31}"/>
              </a:ext>
            </a:extLst>
          </p:cNvPr>
          <p:cNvSpPr txBox="1"/>
          <p:nvPr/>
        </p:nvSpPr>
        <p:spPr>
          <a:xfrm>
            <a:off x="766763" y="5131178"/>
            <a:ext cx="10585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Energy savings: Organic farming does not use synthetic chemical </a:t>
            </a:r>
            <a:r>
              <a:rPr lang="en-US" dirty="0" err="1"/>
              <a:t>fertilisers</a:t>
            </a:r>
            <a:r>
              <a:rPr lang="en-US" dirty="0"/>
              <a:t> and pesticides. </a:t>
            </a:r>
            <a:br>
              <a:rPr lang="en-US" dirty="0"/>
            </a:br>
            <a:r>
              <a:rPr lang="en-US" dirty="0"/>
              <a:t>Compared to conventional farming, energy consumption is therefore 30 per cent lower.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This advantage is reduced to 10-20 % per yield unit.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025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F3325D7-E57A-4ABC-BCA3-89AAE24757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3969" y="815009"/>
            <a:ext cx="5549208" cy="513494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to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5045628" cy="4247542"/>
          </a:xfrm>
        </p:spPr>
        <p:txBody>
          <a:bodyPr>
            <a:normAutofit fontScale="62500" lnSpcReduction="20000"/>
          </a:bodyPr>
          <a:lstStyle/>
          <a:p>
            <a:r>
              <a:rPr lang="de-CH" b="1" dirty="0"/>
              <a:t>Financing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dirty="0"/>
              <a:t>Federal Office for Agriculture FOAG</a:t>
            </a:r>
            <a:endParaRPr lang="de-CH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dirty="0"/>
              <a:t>Federal Office for the Environment FOEN</a:t>
            </a:r>
            <a:endParaRPr lang="de-CH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Swiss </a:t>
            </a:r>
            <a:r>
              <a:rPr lang="en-GB" dirty="0"/>
              <a:t>National Science Foundation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Coop </a:t>
            </a:r>
            <a:r>
              <a:rPr lang="en-GB" dirty="0"/>
              <a:t>Fund for Sustainability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European </a:t>
            </a:r>
            <a:r>
              <a:rPr lang="en-GB" dirty="0"/>
              <a:t>Commission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Lease of study areas </a:t>
            </a:r>
            <a:r>
              <a:rPr lang="en-US" b="1" dirty="0" err="1"/>
              <a:t>Therwil</a:t>
            </a:r>
            <a:endParaRPr lang="de-CH" b="1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/>
              <a:t>Agrico Cooperative, </a:t>
            </a:r>
            <a:r>
              <a:rPr lang="en-GB" dirty="0" err="1"/>
              <a:t>Birsmattehof</a:t>
            </a:r>
            <a:r>
              <a:rPr lang="en-GB" dirty="0"/>
              <a:t>, </a:t>
            </a:r>
            <a:r>
              <a:rPr lang="en-GB" dirty="0" err="1"/>
              <a:t>Therwil</a:t>
            </a:r>
            <a:endParaRPr lang="en-GB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 err="1"/>
              <a:t>Stamm</a:t>
            </a:r>
            <a:r>
              <a:rPr lang="en-GB" dirty="0"/>
              <a:t> family, </a:t>
            </a:r>
            <a:r>
              <a:rPr lang="en-GB" dirty="0" err="1"/>
              <a:t>Oberwil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Partner institutions</a:t>
            </a:r>
          </a:p>
          <a:p>
            <a:r>
              <a:rPr lang="en-GB" dirty="0"/>
              <a:t>Field teams</a:t>
            </a:r>
          </a:p>
          <a:p>
            <a:r>
              <a:rPr lang="en-GB" dirty="0"/>
              <a:t>Consulting farmers</a:t>
            </a:r>
          </a:p>
        </p:txBody>
      </p:sp>
    </p:spTree>
    <p:extLst>
      <p:ext uri="{BB962C8B-B14F-4D97-AF65-F5344CB8AC3E}">
        <p14:creationId xmlns:p14="http://schemas.microsoft.com/office/powerpoint/2010/main" val="290358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BF6CD206-2BDA-4C01-8B01-89110A623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0" y="3092345"/>
            <a:ext cx="630776" cy="630776"/>
          </a:xfrm>
          <a:prstGeom prst="rect">
            <a:avLst/>
          </a:prstGeom>
        </p:spPr>
      </p:pic>
      <p:pic>
        <p:nvPicPr>
          <p:cNvPr id="7" name="Picture 4" descr="https://lh3.googleusercontent.com/ZZPdzvlpK9r_Df9C3M7j1rNRi7hhHRvPhlklJ3lfi5jk86Jd1s0Y5wcQ1QgbVaAP5Q=w300">
            <a:hlinkClick r:id="rId5"/>
            <a:extLst>
              <a:ext uri="{FF2B5EF4-FFF2-40B4-BE49-F238E27FC236}">
                <a16:creationId xmlns:a16="http://schemas.microsoft.com/office/drawing/2014/main" id="{2E1A64DE-A23E-4B60-BC63-082FC84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0" y="4501178"/>
            <a:ext cx="630776" cy="6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8">
            <a:hlinkClick r:id="rId7"/>
            <a:extLst>
              <a:ext uri="{FF2B5EF4-FFF2-40B4-BE49-F238E27FC236}">
                <a16:creationId xmlns:a16="http://schemas.microsoft.com/office/drawing/2014/main" id="{04A58C70-88EA-467E-A1B8-3FDBD4536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37" y="4501178"/>
            <a:ext cx="630776" cy="630776"/>
          </a:xfrm>
          <a:prstGeom prst="rect">
            <a:avLst/>
          </a:prstGeom>
        </p:spPr>
      </p:pic>
      <p:grpSp>
        <p:nvGrpSpPr>
          <p:cNvPr id="9" name="Gruppieren 13">
            <a:extLst>
              <a:ext uri="{FF2B5EF4-FFF2-40B4-BE49-F238E27FC236}">
                <a16:creationId xmlns:a16="http://schemas.microsoft.com/office/drawing/2014/main" id="{F4CFC890-F626-4615-8E22-45996A3DCB30}"/>
              </a:ext>
            </a:extLst>
          </p:cNvPr>
          <p:cNvGrpSpPr/>
          <p:nvPr/>
        </p:nvGrpSpPr>
        <p:grpSpPr>
          <a:xfrm>
            <a:off x="686852" y="1618779"/>
            <a:ext cx="997206" cy="997206"/>
            <a:chOff x="4114800" y="2971800"/>
            <a:chExt cx="997206" cy="997206"/>
          </a:xfrm>
        </p:grpSpPr>
        <p:pic>
          <p:nvPicPr>
            <p:cNvPr id="10" name="Grafik 9" descr="Welt">
              <a:hlinkClick r:id="rId9"/>
              <a:extLst>
                <a:ext uri="{FF2B5EF4-FFF2-40B4-BE49-F238E27FC236}">
                  <a16:creationId xmlns:a16="http://schemas.microsoft.com/office/drawing/2014/main" id="{11A452EF-4134-42F5-A38B-3CA233F3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1" name="Grafik 12" descr="Cursor">
              <a:extLst>
                <a:ext uri="{FF2B5EF4-FFF2-40B4-BE49-F238E27FC236}">
                  <a16:creationId xmlns:a16="http://schemas.microsoft.com/office/drawing/2014/main" id="{CFB9C7C8-273C-4E2A-A56E-BA2F81BF7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grpSp>
        <p:nvGrpSpPr>
          <p:cNvPr id="12" name="Gruppieren 14">
            <a:extLst>
              <a:ext uri="{FF2B5EF4-FFF2-40B4-BE49-F238E27FC236}">
                <a16:creationId xmlns:a16="http://schemas.microsoft.com/office/drawing/2014/main" id="{D33376C0-144D-4F7E-8A28-4A818E1D2700}"/>
              </a:ext>
            </a:extLst>
          </p:cNvPr>
          <p:cNvGrpSpPr/>
          <p:nvPr/>
        </p:nvGrpSpPr>
        <p:grpSpPr>
          <a:xfrm>
            <a:off x="4012725" y="1620674"/>
            <a:ext cx="997206" cy="997206"/>
            <a:chOff x="4114800" y="2971800"/>
            <a:chExt cx="997206" cy="997206"/>
          </a:xfrm>
        </p:grpSpPr>
        <p:pic>
          <p:nvPicPr>
            <p:cNvPr id="13" name="Grafik 15" descr="Welt">
              <a:hlinkClick r:id="rId14"/>
              <a:extLst>
                <a:ext uri="{FF2B5EF4-FFF2-40B4-BE49-F238E27FC236}">
                  <a16:creationId xmlns:a16="http://schemas.microsoft.com/office/drawing/2014/main" id="{6B8D3643-EC88-466A-97A9-28CC0CEA0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4" name="Grafik 16" descr="Cursor">
              <a:extLst>
                <a:ext uri="{FF2B5EF4-FFF2-40B4-BE49-F238E27FC236}">
                  <a16:creationId xmlns:a16="http://schemas.microsoft.com/office/drawing/2014/main" id="{A44180DF-8679-40B7-A2B5-A8A21811F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sp>
        <p:nvSpPr>
          <p:cNvPr id="15" name="Textfeld 17">
            <a:extLst>
              <a:ext uri="{FF2B5EF4-FFF2-40B4-BE49-F238E27FC236}">
                <a16:creationId xmlns:a16="http://schemas.microsoft.com/office/drawing/2014/main" id="{004A8BFB-0EE8-4AE3-8AD5-19E8EF04F7EA}"/>
              </a:ext>
            </a:extLst>
          </p:cNvPr>
          <p:cNvSpPr txBox="1"/>
          <p:nvPr/>
        </p:nvSpPr>
        <p:spPr>
          <a:xfrm>
            <a:off x="1670042" y="1879106"/>
            <a:ext cx="18894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9"/>
              </a:rPr>
              <a:t>www.fibl.org</a:t>
            </a:r>
            <a:endParaRPr lang="de-CH" sz="2600" dirty="0"/>
          </a:p>
        </p:txBody>
      </p:sp>
      <p:sp>
        <p:nvSpPr>
          <p:cNvPr id="16" name="Textfeld 19">
            <a:extLst>
              <a:ext uri="{FF2B5EF4-FFF2-40B4-BE49-F238E27FC236}">
                <a16:creationId xmlns:a16="http://schemas.microsoft.com/office/drawing/2014/main" id="{B9DBE0D9-2069-49FF-81E0-D08A491CD529}"/>
              </a:ext>
            </a:extLst>
          </p:cNvPr>
          <p:cNvSpPr txBox="1"/>
          <p:nvPr/>
        </p:nvSpPr>
        <p:spPr>
          <a:xfrm>
            <a:off x="1670042" y="3176899"/>
            <a:ext cx="1069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 err="1">
                <a:hlinkClick r:id="rId3"/>
              </a:rPr>
              <a:t>fiblfilm</a:t>
            </a:r>
            <a:endParaRPr lang="de-CH" sz="2600" dirty="0"/>
          </a:p>
        </p:txBody>
      </p:sp>
      <p:sp>
        <p:nvSpPr>
          <p:cNvPr id="17" name="Textfeld 20">
            <a:extLst>
              <a:ext uri="{FF2B5EF4-FFF2-40B4-BE49-F238E27FC236}">
                <a16:creationId xmlns:a16="http://schemas.microsoft.com/office/drawing/2014/main" id="{065AF491-CDAB-4E83-B827-560D0D7EB9B6}"/>
              </a:ext>
            </a:extLst>
          </p:cNvPr>
          <p:cNvSpPr txBox="1"/>
          <p:nvPr/>
        </p:nvSpPr>
        <p:spPr>
          <a:xfrm>
            <a:off x="10042799" y="4587074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5"/>
              </a:rPr>
              <a:t>@</a:t>
            </a:r>
            <a:r>
              <a:rPr lang="de-CH" sz="2600" dirty="0" err="1">
                <a:hlinkClick r:id="rId15"/>
              </a:rPr>
              <a:t>fiblorg</a:t>
            </a:r>
            <a:endParaRPr lang="de-CH" sz="2600" dirty="0"/>
          </a:p>
        </p:txBody>
      </p:sp>
      <p:sp>
        <p:nvSpPr>
          <p:cNvPr id="18" name="Textfeld 21">
            <a:extLst>
              <a:ext uri="{FF2B5EF4-FFF2-40B4-BE49-F238E27FC236}">
                <a16:creationId xmlns:a16="http://schemas.microsoft.com/office/drawing/2014/main" id="{FC7F9212-A2E3-452A-A630-52E01B7B574B}"/>
              </a:ext>
            </a:extLst>
          </p:cNvPr>
          <p:cNvSpPr txBox="1"/>
          <p:nvPr/>
        </p:nvSpPr>
        <p:spPr>
          <a:xfrm>
            <a:off x="1670041" y="4585733"/>
            <a:ext cx="1991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5"/>
              </a:rPr>
              <a:t>@FiBLaktuell</a:t>
            </a:r>
            <a:endParaRPr lang="de-CH" sz="2600" dirty="0"/>
          </a:p>
        </p:txBody>
      </p:sp>
      <p:sp>
        <p:nvSpPr>
          <p:cNvPr id="19" name="Textfeld 22">
            <a:extLst>
              <a:ext uri="{FF2B5EF4-FFF2-40B4-BE49-F238E27FC236}">
                <a16:creationId xmlns:a16="http://schemas.microsoft.com/office/drawing/2014/main" id="{CA24FA5F-BE16-4965-8330-7DE06A7EBF4D}"/>
              </a:ext>
            </a:extLst>
          </p:cNvPr>
          <p:cNvSpPr txBox="1"/>
          <p:nvPr/>
        </p:nvSpPr>
        <p:spPr>
          <a:xfrm>
            <a:off x="5026716" y="4587074"/>
            <a:ext cx="36658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7"/>
              </a:rPr>
              <a:t>linkedin.com/</a:t>
            </a:r>
            <a:r>
              <a:rPr lang="de-CH" sz="2600" dirty="0" err="1">
                <a:hlinkClick r:id="rId7"/>
              </a:rPr>
              <a:t>company</a:t>
            </a:r>
            <a:r>
              <a:rPr lang="de-CH" sz="2600" dirty="0">
                <a:hlinkClick r:id="rId7"/>
              </a:rPr>
              <a:t>/</a:t>
            </a:r>
            <a:r>
              <a:rPr lang="de-CH" sz="2600" dirty="0" err="1">
                <a:hlinkClick r:id="rId7"/>
              </a:rPr>
              <a:t>fibl</a:t>
            </a:r>
            <a:endParaRPr lang="de-CH" sz="2600" dirty="0"/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7F023B5F-FB76-4EC7-83C9-BE92BAA36C58}"/>
              </a:ext>
            </a:extLst>
          </p:cNvPr>
          <p:cNvSpPr txBox="1"/>
          <p:nvPr/>
        </p:nvSpPr>
        <p:spPr>
          <a:xfrm>
            <a:off x="5026716" y="1879874"/>
            <a:ext cx="26589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4"/>
              </a:rPr>
              <a:t>www.bioaktuell.ch</a:t>
            </a:r>
            <a:endParaRPr lang="de-CH" sz="2600" dirty="0"/>
          </a:p>
        </p:txBody>
      </p:sp>
      <p:pic>
        <p:nvPicPr>
          <p:cNvPr id="21" name="Grafik 11">
            <a:hlinkClick r:id="rId15"/>
            <a:extLst>
              <a:ext uri="{FF2B5EF4-FFF2-40B4-BE49-F238E27FC236}">
                <a16:creationId xmlns:a16="http://schemas.microsoft.com/office/drawing/2014/main" id="{D2F7A303-C7AA-4FF8-B387-3DFEC667E73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20" y="4501178"/>
            <a:ext cx="629848" cy="62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8243BE0-A6E3-48E7-819D-EC143544BB0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13" y="3092345"/>
            <a:ext cx="630000" cy="630000"/>
          </a:xfrm>
          <a:prstGeom prst="rect">
            <a:avLst/>
          </a:prstGeom>
        </p:spPr>
      </p:pic>
      <p:sp>
        <p:nvSpPr>
          <p:cNvPr id="23" name="Textfeld 17">
            <a:extLst>
              <a:ext uri="{FF2B5EF4-FFF2-40B4-BE49-F238E27FC236}">
                <a16:creationId xmlns:a16="http://schemas.microsoft.com/office/drawing/2014/main" id="{F61E80D5-733C-48D4-B7E0-79C647669A6D}"/>
              </a:ext>
            </a:extLst>
          </p:cNvPr>
          <p:cNvSpPr txBox="1"/>
          <p:nvPr/>
        </p:nvSpPr>
        <p:spPr>
          <a:xfrm>
            <a:off x="5022385" y="3175874"/>
            <a:ext cx="41935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8"/>
              </a:rPr>
              <a:t>Podcast «</a:t>
            </a:r>
            <a:r>
              <a:rPr lang="de-CH" sz="2600" dirty="0" err="1">
                <a:hlinkClick r:id="rId18"/>
              </a:rPr>
              <a:t>FiBL</a:t>
            </a:r>
            <a:r>
              <a:rPr lang="de-CH" sz="2600" dirty="0">
                <a:hlinkClick r:id="rId18"/>
              </a:rPr>
              <a:t> </a:t>
            </a:r>
            <a:r>
              <a:rPr lang="de-CH" sz="2600" dirty="0" err="1">
                <a:hlinkClick r:id="rId18"/>
              </a:rPr>
              <a:t>Collaboration</a:t>
            </a:r>
            <a:r>
              <a:rPr lang="de-CH" sz="2600" dirty="0">
                <a:hlinkClick r:id="rId18"/>
              </a:rPr>
              <a:t>»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de-CH" dirty="0"/>
              <a:t>C</a:t>
            </a:r>
            <a:r>
              <a:rPr lang="de-CH" sz="2800" dirty="0"/>
              <a:t>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627199"/>
            <a:ext cx="10515600" cy="41723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Research Institute of Organic Agriculture FiBL</a:t>
            </a:r>
            <a:br>
              <a:rPr lang="en-GB" dirty="0"/>
            </a:br>
            <a:r>
              <a:rPr lang="en-GB" dirty="0" err="1"/>
              <a:t>Ackerstrasse</a:t>
            </a:r>
            <a:r>
              <a:rPr lang="en-GB" dirty="0"/>
              <a:t> 113, Box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/>
              <a:t>Switzerland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Phone +41 (0)62 865 72 72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info.suisse@fibl.org</a:t>
            </a:r>
            <a:br>
              <a:rPr lang="de-CH" dirty="0"/>
            </a:br>
            <a:r>
              <a:rPr lang="de-CH" dirty="0"/>
              <a:t>www.fibl.org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62D40AB-2498-4D09-8166-7DADDD164F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094800" y="0"/>
            <a:ext cx="6097200" cy="302895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/>
              <a:t>Location and climate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7200"/>
            <a:ext cx="4703925" cy="4270654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Located south of Basel between </a:t>
            </a:r>
            <a:r>
              <a:rPr lang="en-AU" sz="2400" dirty="0" err="1"/>
              <a:t>Therwil</a:t>
            </a:r>
            <a:r>
              <a:rPr lang="en-AU" sz="2400" dirty="0"/>
              <a:t> and Biel-</a:t>
            </a:r>
            <a:r>
              <a:rPr lang="en-AU" sz="2400" dirty="0" err="1"/>
              <a:t>Benken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Annual mean precipitation </a:t>
            </a:r>
            <a:br>
              <a:rPr lang="en-AU" sz="2400" dirty="0"/>
            </a:br>
            <a:r>
              <a:rPr lang="en-AU" sz="2400"/>
              <a:t>of 872 </a:t>
            </a:r>
            <a:r>
              <a:rPr lang="en-AU" sz="2400" dirty="0"/>
              <a:t>mm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Increasing temperatures during the course of the experiment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Annual mean temperature:</a:t>
            </a:r>
            <a:br>
              <a:rPr lang="en-AU" sz="2400" dirty="0"/>
            </a:br>
            <a:r>
              <a:rPr lang="en-AU" sz="2400" dirty="0"/>
              <a:t>(10-year average)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1978: </a:t>
            </a:r>
            <a:r>
              <a:rPr lang="de-CH" sz="2400" b="1" dirty="0"/>
              <a:t>9.9 °C</a:t>
            </a:r>
            <a:r>
              <a:rPr lang="de-CH" sz="2400" dirty="0"/>
              <a:t>   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2016: </a:t>
            </a:r>
            <a:r>
              <a:rPr lang="de-CH" sz="2400" b="1" dirty="0"/>
              <a:t>11.5 °C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CD644E-AB90-4E2B-BF46-28F48106B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81" y="3359246"/>
            <a:ext cx="4030541" cy="28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E032ACE-8557-43C9-A5DE-2F3F37091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590" y="0"/>
            <a:ext cx="6203993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/>
              <a:t>Field setup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594226" cy="4247542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Soil type: haplic </a:t>
            </a:r>
            <a:r>
              <a:rPr lang="en-GB" sz="2400" dirty="0" err="1"/>
              <a:t>luvisol</a:t>
            </a:r>
            <a:endParaRPr lang="en-GB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Soil type: 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Sand 12 %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Silt 72 %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Clay 16 %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Same crop rotation and tillage </a:t>
            </a:r>
            <a:br>
              <a:rPr lang="en-AU" sz="2400" dirty="0"/>
            </a:br>
            <a:r>
              <a:rPr lang="en-AU" sz="2400" dirty="0"/>
              <a:t>in all systems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Mimicking certified farming systems</a:t>
            </a:r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9929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/>
          <a:lstStyle/>
          <a:p>
            <a:r>
              <a:rPr lang="en-GB" dirty="0"/>
              <a:t>Cropping systems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7BF052-BD2B-44AB-BED0-B0C6AB535B5E}"/>
              </a:ext>
            </a:extLst>
          </p:cNvPr>
          <p:cNvSpPr txBox="1"/>
          <p:nvPr/>
        </p:nvSpPr>
        <p:spPr>
          <a:xfrm>
            <a:off x="762000" y="1627200"/>
            <a:ext cx="2263776" cy="370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>
                <a:solidFill>
                  <a:schemeClr val="accent4"/>
                </a:solidFill>
              </a:rPr>
              <a:t>BIODYN (D)</a:t>
            </a:r>
          </a:p>
          <a:p>
            <a:r>
              <a:rPr lang="en-GB" sz="1600" dirty="0"/>
              <a:t>biodynamic (Demeter) 	</a:t>
            </a:r>
          </a:p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BIOORG (O)</a:t>
            </a:r>
          </a:p>
          <a:p>
            <a:r>
              <a:rPr lang="en-GB" sz="1600" dirty="0"/>
              <a:t>organic (Bio Suisse)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rgbClr val="C00000"/>
                </a:solidFill>
              </a:rPr>
              <a:t>CONFYM (K)</a:t>
            </a:r>
            <a:r>
              <a:rPr lang="en-GB" sz="1600" dirty="0"/>
              <a:t> </a:t>
            </a:r>
          </a:p>
          <a:p>
            <a:r>
              <a:rPr lang="en-GB" sz="1600" dirty="0"/>
              <a:t>conventional (IP Suisse)	</a:t>
            </a:r>
          </a:p>
          <a:p>
            <a:r>
              <a:rPr lang="en-GB" sz="1600" b="1" dirty="0">
                <a:solidFill>
                  <a:srgbClr val="FFC000"/>
                </a:solidFill>
              </a:rPr>
              <a:t>CONMIN (M)</a:t>
            </a:r>
          </a:p>
          <a:p>
            <a:r>
              <a:rPr lang="en-GB" sz="1600" dirty="0"/>
              <a:t>conventional, purely mineral fertilised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271A9C-77F3-450C-A747-FE351E64D03E}"/>
              </a:ext>
            </a:extLst>
          </p:cNvPr>
          <p:cNvSpPr txBox="1"/>
          <p:nvPr/>
        </p:nvSpPr>
        <p:spPr>
          <a:xfrm>
            <a:off x="8876583" y="6121685"/>
            <a:ext cx="1946787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Mäder et al. (2002): Science</a:t>
            </a:r>
            <a:r>
              <a:rPr lang="de-CH" sz="1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251F48-A00F-4CC1-A5B9-07B58D592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00" y="1386000"/>
            <a:ext cx="7441386" cy="46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4F5658C-BC28-4575-9803-67B63CFB6F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97" y="1080001"/>
            <a:ext cx="7153275" cy="4897755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20712"/>
            <a:ext cx="4888727" cy="1008000"/>
          </a:xfrm>
        </p:spPr>
        <p:txBody>
          <a:bodyPr/>
          <a:lstStyle/>
          <a:p>
            <a:r>
              <a:rPr lang="de-CH" dirty="0"/>
              <a:t>Plot plan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3" y="1665612"/>
            <a:ext cx="3384899" cy="4148254"/>
          </a:xfrm>
        </p:spPr>
        <p:txBody>
          <a:bodyPr>
            <a:noAutofit/>
          </a:bodyPr>
          <a:lstStyle/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8 Treatments on 3 </a:t>
            </a:r>
            <a:r>
              <a:rPr lang="en-GB" sz="2000" dirty="0"/>
              <a:t>subplots</a:t>
            </a:r>
            <a:r>
              <a:rPr lang="de-CH" sz="2000" dirty="0"/>
              <a:t> </a:t>
            </a:r>
            <a:br>
              <a:rPr lang="de-CH" sz="2000" dirty="0"/>
            </a:br>
            <a:r>
              <a:rPr lang="de-CH" sz="2000" dirty="0"/>
              <a:t>(A, B, C)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Subdivided into 4 rows </a:t>
            </a:r>
            <a:br>
              <a:rPr lang="en-US" sz="2000" dirty="0"/>
            </a:br>
            <a:r>
              <a:rPr lang="en-US" sz="2000" dirty="0"/>
              <a:t>and 4 replicates</a:t>
            </a:r>
            <a:endParaRPr lang="de-CH" sz="2000" dirty="0"/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96 experimental plots (5x20m)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Fertilisation</a:t>
            </a:r>
            <a:r>
              <a:rPr lang="en-GB" sz="2000" dirty="0"/>
              <a:t> intensity </a:t>
            </a:r>
            <a:r>
              <a:rPr lang="de-CH" sz="2000" dirty="0"/>
              <a:t>		</a:t>
            </a:r>
          </a:p>
          <a:p>
            <a:r>
              <a:rPr lang="de-CH" sz="2000" b="1" dirty="0"/>
              <a:t>0.7 LU, 1.4 LU</a:t>
            </a:r>
            <a:br>
              <a:rPr lang="de-CH" sz="2000" b="1" dirty="0"/>
            </a:br>
            <a:r>
              <a:rPr lang="de-CH" sz="2000" b="1" dirty="0"/>
              <a:t>(1 </a:t>
            </a:r>
            <a:r>
              <a:rPr lang="de-CH" sz="2000" dirty="0"/>
              <a:t>= </a:t>
            </a:r>
            <a:r>
              <a:rPr lang="de-CH" sz="2000" b="1" dirty="0"/>
              <a:t>half,</a:t>
            </a:r>
            <a:r>
              <a:rPr lang="de-CH" sz="2000" dirty="0"/>
              <a:t>  </a:t>
            </a:r>
            <a:r>
              <a:rPr lang="de-CH" sz="2000" b="1" dirty="0"/>
              <a:t>2 </a:t>
            </a:r>
            <a:r>
              <a:rPr lang="de-CH" sz="2000" dirty="0"/>
              <a:t>= </a:t>
            </a:r>
            <a:r>
              <a:rPr lang="en-GB" sz="2000" b="1" dirty="0"/>
              <a:t>customary</a:t>
            </a:r>
            <a:r>
              <a:rPr lang="de-CH" sz="2000" b="1" dirty="0"/>
              <a:t>)</a:t>
            </a:r>
          </a:p>
          <a:p>
            <a:pPr marL="360000"/>
            <a:endParaRPr lang="de-CH" sz="2000" dirty="0"/>
          </a:p>
          <a:p>
            <a:r>
              <a:rPr lang="de-CH" sz="1600" dirty="0"/>
              <a:t>LU= Livestock </a:t>
            </a:r>
            <a:r>
              <a:rPr lang="de-CH" sz="1600" dirty="0" err="1"/>
              <a:t>unit</a:t>
            </a:r>
            <a:endParaRPr lang="de-CH" sz="1600" dirty="0"/>
          </a:p>
          <a:p>
            <a:pPr marL="360000"/>
            <a:endParaRPr lang="de-CH" sz="1800" b="1" dirty="0"/>
          </a:p>
          <a:p>
            <a:pPr marL="360000"/>
            <a:endParaRPr lang="de-CH" sz="1800" b="1" dirty="0"/>
          </a:p>
          <a:p>
            <a:pPr marL="360000"/>
            <a:endParaRPr lang="de-CH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EF3D71-A462-4024-B977-09A425E3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7717" y="5363272"/>
            <a:ext cx="12236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0FF46-A723-4A19-937F-110DBFDC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Crop rotation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E5DDB3-F02D-4A9D-B720-7DC253DF29EA}"/>
              </a:ext>
            </a:extLst>
          </p:cNvPr>
          <p:cNvSpPr txBox="1"/>
          <p:nvPr/>
        </p:nvSpPr>
        <p:spPr>
          <a:xfrm>
            <a:off x="766763" y="1627200"/>
            <a:ext cx="2651604" cy="37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Same crop rotation </a:t>
            </a:r>
            <a:br>
              <a:rPr lang="en-GB" sz="2000" dirty="0"/>
            </a:br>
            <a:r>
              <a:rPr lang="en-GB" sz="2000" dirty="0"/>
              <a:t>in all systems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Adapted after each crop rotation period </a:t>
            </a:r>
            <a:r>
              <a:rPr lang="de-CH" sz="2000" dirty="0"/>
              <a:t>(CRP) 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7. CRP (2020-2026) similar to 6. CRP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FF0000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5CACFEC-9076-4870-BD28-ABBA962A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21" y="1192482"/>
            <a:ext cx="7727590" cy="4964504"/>
          </a:xfrm>
        </p:spPr>
      </p:pic>
    </p:spTree>
    <p:extLst>
      <p:ext uri="{BB962C8B-B14F-4D97-AF65-F5344CB8AC3E}">
        <p14:creationId xmlns:p14="http://schemas.microsoft.com/office/powerpoint/2010/main" val="154584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/>
              <a:t>Fertilisation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1627199"/>
            <a:ext cx="2884649" cy="411605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Treatment-specific manures differ in composting duration and aeration</a:t>
            </a:r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Organic systems at 0.7 LU receive half of nutrient inputs</a:t>
            </a:r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629271-CA40-4D1B-B84B-73B44C4100EC}"/>
              </a:ext>
            </a:extLst>
          </p:cNvPr>
          <p:cNvSpPr txBox="1"/>
          <p:nvPr/>
        </p:nvSpPr>
        <p:spPr>
          <a:xfrm>
            <a:off x="4038620" y="1150618"/>
            <a:ext cx="608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Annual mean nutrient inputs (CRP 2-6)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AAE24F-97B3-45B8-8DE1-C5E118C21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0" y="1645650"/>
            <a:ext cx="6390437" cy="4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0006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32EEC-FC19-4FD5-BCC6-3A57B7F70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FB1491-4ED2-406F-84B9-8C32265CC56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926ccd4c-651f-4ccc-af87-3950eef9fdad"/>
    <ds:schemaRef ds:uri="dd18740c-b141-4d05-9751-e9f3dcf7e76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2486C0-E1F0-4117-9067-3BB651809C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Breitbild</PresentationFormat>
  <Paragraphs>187</Paragraphs>
  <Slides>36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FiBL Slide Master</vt:lpstr>
      <vt:lpstr>1_Benutzerdefiniertes Design</vt:lpstr>
      <vt:lpstr>Benutzerdefiniertes Design</vt:lpstr>
      <vt:lpstr>The DOK Trial </vt:lpstr>
      <vt:lpstr>PowerPoint-Präsentation</vt:lpstr>
      <vt:lpstr>Publications</vt:lpstr>
      <vt:lpstr>PowerPoint-Präsentation</vt:lpstr>
      <vt:lpstr>PowerPoint-Präsentation</vt:lpstr>
      <vt:lpstr>Cropping systems</vt:lpstr>
      <vt:lpstr>PowerPoint-Präsentation</vt:lpstr>
      <vt:lpstr>Crop rotation</vt:lpstr>
      <vt:lpstr>PowerPoint-Präsentation</vt:lpstr>
      <vt:lpstr>Nitrogen fertilisation</vt:lpstr>
      <vt:lpstr>Nitrogen fertilisation</vt:lpstr>
      <vt:lpstr>Phosphorous and potassium fertilisation</vt:lpstr>
      <vt:lpstr>Plant protection </vt:lpstr>
      <vt:lpstr>Yields</vt:lpstr>
      <vt:lpstr>PowerPoint-Präsentation</vt:lpstr>
      <vt:lpstr>PowerPoint-Präsentation</vt:lpstr>
      <vt:lpstr>PowerPoint-Präsentation</vt:lpstr>
      <vt:lpstr>Winter wheat yields and crude protein content</vt:lpstr>
      <vt:lpstr>Nutrient balances</vt:lpstr>
      <vt:lpstr>Nutrient balances</vt:lpstr>
      <vt:lpstr>PowerPoint-Präsentation</vt:lpstr>
      <vt:lpstr>Soil phosphorus</vt:lpstr>
      <vt:lpstr>Soil organic carbon</vt:lpstr>
      <vt:lpstr>Soil organic carbon</vt:lpstr>
      <vt:lpstr>Soil organic carbon inputs via Rhizodeposition </vt:lpstr>
      <vt:lpstr>Soil pH (H2O)</vt:lpstr>
      <vt:lpstr>PowerPoint-Präsentation</vt:lpstr>
      <vt:lpstr>Soil structure</vt:lpstr>
      <vt:lpstr>Soil aggregate stability</vt:lpstr>
      <vt:lpstr>Biological soil quality</vt:lpstr>
      <vt:lpstr>Species diversity</vt:lpstr>
      <vt:lpstr>Soil microbial diversity</vt:lpstr>
      <vt:lpstr>Energy consumption and global warming potential in the DOK Trial (1985-1998) from a life cycle assessment</vt:lpstr>
      <vt:lpstr>PowerPoint-Präsentation</vt:lpstr>
      <vt:lpstr>FiBL online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FiBL Deutsch</dc:title>
  <dc:creator>Riedi Kurt</dc:creator>
  <cp:lastModifiedBy>Gabel Vanessa</cp:lastModifiedBy>
  <cp:revision>629</cp:revision>
  <dcterms:created xsi:type="dcterms:W3CDTF">2021-02-10T13:15:41Z</dcterms:created>
  <dcterms:modified xsi:type="dcterms:W3CDTF">2024-11-07T08:29:25Z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