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61" r:id="rId6"/>
  </p:sldMasterIdLst>
  <p:notesMasterIdLst>
    <p:notesMasterId r:id="rId43"/>
  </p:notesMasterIdLst>
  <p:handoutMasterIdLst>
    <p:handoutMasterId r:id="rId44"/>
  </p:handoutMasterIdLst>
  <p:sldIdLst>
    <p:sldId id="256" r:id="rId7"/>
    <p:sldId id="314" r:id="rId8"/>
    <p:sldId id="317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1255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7" r:id="rId25"/>
    <p:sldId id="336" r:id="rId26"/>
    <p:sldId id="338" r:id="rId27"/>
    <p:sldId id="339" r:id="rId28"/>
    <p:sldId id="341" r:id="rId29"/>
    <p:sldId id="340" r:id="rId30"/>
    <p:sldId id="343" r:id="rId31"/>
    <p:sldId id="342" r:id="rId32"/>
    <p:sldId id="345" r:id="rId33"/>
    <p:sldId id="346" r:id="rId34"/>
    <p:sldId id="344" r:id="rId35"/>
    <p:sldId id="347" r:id="rId36"/>
    <p:sldId id="1256" r:id="rId37"/>
    <p:sldId id="348" r:id="rId38"/>
    <p:sldId id="1254" r:id="rId39"/>
    <p:sldId id="349" r:id="rId40"/>
    <p:sldId id="311" r:id="rId41"/>
    <p:sldId id="31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256"/>
          </p14:sldIdLst>
        </p14:section>
        <p14:section name="Inhalt" id="{1210653C-719C-AC4C-8E4D-9B87EA83E6D2}">
          <p14:sldIdLst>
            <p14:sldId id="314"/>
            <p14:sldId id="317"/>
            <p14:sldId id="322"/>
            <p14:sldId id="323"/>
            <p14:sldId id="324"/>
            <p14:sldId id="325"/>
            <p14:sldId id="326"/>
            <p14:sldId id="327"/>
            <p14:sldId id="328"/>
            <p14:sldId id="1255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6"/>
            <p14:sldId id="338"/>
            <p14:sldId id="339"/>
            <p14:sldId id="341"/>
            <p14:sldId id="340"/>
            <p14:sldId id="343"/>
            <p14:sldId id="342"/>
            <p14:sldId id="345"/>
            <p14:sldId id="346"/>
            <p14:sldId id="344"/>
            <p14:sldId id="347"/>
            <p14:sldId id="1256"/>
            <p14:sldId id="348"/>
            <p14:sldId id="1254"/>
            <p14:sldId id="349"/>
            <p14:sldId id="311"/>
            <p14:sldId id="312"/>
          </p14:sldIdLst>
        </p14:section>
        <p14:section name="Kontakt" id="{A36A632A-72D9-C44B-BFEE-AABA4BC46D4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0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orient="horz" pos="1185" userDrawn="1">
          <p15:clr>
            <a:srgbClr val="A4A3A4"/>
          </p15:clr>
        </p15:guide>
        <p15:guide id="6" orient="horz" pos="34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äder Paul" initials="MP" lastIdx="22" clrIdx="6">
    <p:extLst>
      <p:ext uri="{19B8F6BF-5375-455C-9EA6-DF929625EA0E}">
        <p15:presenceInfo xmlns:p15="http://schemas.microsoft.com/office/powerpoint/2012/main" userId="S-1-5-21-1635401191-1135830115-316617838-1025" providerId="AD"/>
      </p:ext>
    </p:extLst>
  </p:cmAuthor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8" name="Maurer Brigitta" initials="MB" lastIdx="17" clrIdx="7">
    <p:extLst>
      <p:ext uri="{19B8F6BF-5375-455C-9EA6-DF929625EA0E}">
        <p15:presenceInfo xmlns:p15="http://schemas.microsoft.com/office/powerpoint/2012/main" userId="S-1-5-21-1635401191-1135830115-316617838-59180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9" name="Fliessbach Andreas" initials="FA" lastIdx="11" clrIdx="8">
    <p:extLst>
      <p:ext uri="{19B8F6BF-5375-455C-9EA6-DF929625EA0E}">
        <p15:presenceInfo xmlns:p15="http://schemas.microsoft.com/office/powerpoint/2012/main" userId="S-1-5-21-1635401191-1135830115-316617838-1024" providerId="AD"/>
      </p:ext>
    </p:extLst>
  </p:cmAuthor>
  <p:cmAuthor id="3" name="Kalchofner Seraina" initials="KS" lastIdx="18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  <p:cmAuthor id="4" name="Sonja Wopfner" initials="SW" lastIdx="8" clrIdx="3">
    <p:extLst>
      <p:ext uri="{19B8F6BF-5375-455C-9EA6-DF929625EA0E}">
        <p15:presenceInfo xmlns:p15="http://schemas.microsoft.com/office/powerpoint/2012/main" userId="ec05eae760099ff9" providerId="Windows Live"/>
      </p:ext>
    </p:extLst>
  </p:cmAuthor>
  <p:cmAuthor id="5" name="Gabel Vanessa" initials="GV" lastIdx="85" clrIdx="4">
    <p:extLst>
      <p:ext uri="{19B8F6BF-5375-455C-9EA6-DF929625EA0E}">
        <p15:presenceInfo xmlns:p15="http://schemas.microsoft.com/office/powerpoint/2012/main" userId="S-1-5-21-1635401191-1135830115-316617838-7705" providerId="AD"/>
      </p:ext>
    </p:extLst>
  </p:cmAuthor>
  <p:cmAuthor id="6" name="Krause Hans-Martin" initials="KH" lastIdx="24" clrIdx="5">
    <p:extLst>
      <p:ext uri="{19B8F6BF-5375-455C-9EA6-DF929625EA0E}">
        <p15:presenceInfo xmlns:p15="http://schemas.microsoft.com/office/powerpoint/2012/main" userId="S-1-5-21-1635401191-1135830115-316617838-25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68" autoAdjust="0"/>
    <p:restoredTop sz="87993" autoAdjust="0"/>
  </p:normalViewPr>
  <p:slideViewPr>
    <p:cSldViewPr snapToGrid="0" snapToObjects="1">
      <p:cViewPr varScale="1">
        <p:scale>
          <a:sx n="110" d="100"/>
          <a:sy n="110" d="100"/>
        </p:scale>
        <p:origin x="450" y="114"/>
      </p:cViewPr>
      <p:guideLst>
        <p:guide orient="horz" pos="1049"/>
        <p:guide pos="3840"/>
        <p:guide orient="horz" pos="3748"/>
        <p:guide orient="horz" pos="1185"/>
        <p:guide orient="horz" pos="3407"/>
      </p:guideLst>
    </p:cSldViewPr>
  </p:slideViewPr>
  <p:outlineViewPr>
    <p:cViewPr>
      <p:scale>
        <a:sx n="33" d="100"/>
        <a:sy n="33" d="100"/>
      </p:scale>
      <p:origin x="0" y="-5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480"/>
    </p:cViewPr>
  </p:sorterViewPr>
  <p:notesViewPr>
    <p:cSldViewPr snapToGrid="0" snapToObjects="1">
      <p:cViewPr varScale="1">
        <p:scale>
          <a:sx n="62" d="100"/>
          <a:sy n="62" d="100"/>
        </p:scale>
        <p:origin x="237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Modifier les styles du texte maître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0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0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92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7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8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8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45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63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69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12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6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10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9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1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9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6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4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217118"/>
            <a:ext cx="2225713" cy="640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0">
            <a:extLst>
              <a:ext uri="{FF2B5EF4-FFF2-40B4-BE49-F238E27FC236}">
                <a16:creationId xmlns:a16="http://schemas.microsoft.com/office/drawing/2014/main" id="{C436E91A-3637-45B4-A0E3-828579F7F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1A590019-93AB-4D14-B613-8B316B3120E6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77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</a:t>
            </a:r>
            <a:r>
              <a:rPr lang="de-CH" sz="2000" noProof="0" dirty="0" err="1"/>
              <a:t>of</a:t>
            </a:r>
            <a:r>
              <a:rPr lang="de-CH" sz="2000" noProof="0" dirty="0"/>
              <a:t> </a:t>
            </a:r>
            <a:r>
              <a:rPr lang="de-CH" sz="2000" noProof="0" dirty="0" err="1"/>
              <a:t>Organic</a:t>
            </a:r>
            <a:r>
              <a:rPr lang="de-CH" sz="2000" noProof="0" dirty="0"/>
              <a:t> </a:t>
            </a:r>
            <a:r>
              <a:rPr lang="de-CH" sz="2000" noProof="0" dirty="0" err="1"/>
              <a:t>Agriculture</a:t>
            </a:r>
            <a:r>
              <a:rPr lang="de-CH" sz="2000" noProof="0" dirty="0"/>
              <a:t> </a:t>
            </a:r>
            <a:r>
              <a:rPr lang="de-CH" sz="2000" noProof="0" dirty="0" err="1"/>
              <a:t>FiBL</a:t>
            </a:r>
            <a:endParaRPr lang="de-CH" sz="2000" noProof="0" dirty="0"/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www.fibl.org</a:t>
            </a:r>
            <a:endParaRPr lang="de-CH" sz="2000" spc="20" noProof="0" dirty="0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9C26D-8EF4-42BC-B3B9-5C4560A3F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062AAD-D282-4D07-86F2-CF863D0D7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FF1D1-DDDB-47F0-8E22-15133E1E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CAFC1E-9232-49BC-84CA-9D56B584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BEC3EE-678C-45F4-BF97-91347D4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778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F1F-76B1-4826-ACCE-3364ADEC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2D76C5-0B6D-4C12-AFF5-57FA909A6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8CC987-DB27-4DCF-92EA-B57603DE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C59E4C-83DC-46AF-BD9B-52C655E0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943BF5-D8EE-418D-AF63-7B89B605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461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5C18E-C69F-4507-8371-76605678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49BA19-B195-4E5C-84E7-29CC9041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22671B-073A-4069-A142-E6C98E92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484591-0277-4F82-8E98-17D42964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6A05D4-CE8D-4CF4-A92D-18545FD7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644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1E1F3-FEB3-4676-8CD1-0945244A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4E21EF-9626-4522-AB1C-1CA32645F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41F956-A289-483C-9F3D-7A3D280AF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38C744-8196-4502-BC6B-FEB2FC09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705905-148B-49D5-9F45-7BC59124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1415FD-59F9-4141-AC9F-2616D68B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618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40B40-31B6-4D26-984D-B4A5BA1B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B9065C-9B5B-4AE7-8429-C3DA2A1E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896A70-CC53-4CF7-B6AD-B2F93CAD9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39EBA6-C5CA-4891-A6EA-9F97C55EF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7FC3C8-96B9-44A1-A9F5-67C9D4141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18DB63-AE67-4BD3-8FCE-CE05FC4C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3FD89F-AB83-438F-8EF6-6809B06E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A513B0-87FC-4298-A4E3-56833BB4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11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9386A-40EF-4464-8B1A-2099FF3D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F2E35E-DC76-45D6-BCA8-9E20AFA3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9A8A1E-1428-49A7-B160-DE252C73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D32AD1-6C0A-4934-97AF-2CA58F1C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755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28B0E1-72BB-4965-BB64-4C18AA4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A33F93-B909-43DE-B689-AD6301B7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FE30E6-DAF1-4BEB-B83E-1621481A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080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2AF34-FBDC-4312-9EE8-A5E73B9D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9081AD-2330-4DE4-97E2-8854AF1B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E7CAA1-43C2-416F-AD4D-B8385FED4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D538BB-99A7-466A-AD47-403A4CE3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302CA1-13F1-4F17-BB4E-E224C92E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B0B9B6-E213-4EB8-B6FE-2573FD1B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303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9B5F-E1E0-4B92-86A8-895321C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27866A-1585-4372-982A-E27FBD947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89369B-CE8D-405C-93C2-D68B6E315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87EFC9-4E20-4259-9574-7E31B9DF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53DBAA-54B9-48B2-80EA-96CCB363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D27FA5-BB1C-442A-80F2-AF15084E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094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54C8B-13B6-4D15-8924-C3EF54E6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F0DD81-E4A0-427A-813C-FF57B854E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351DA-F5D1-4044-A08B-F5E86AE5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852C4A-516B-4666-89C6-70AF9470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DFDFEE-8624-4D3B-8811-F83CE5A6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52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719666" y="6199497"/>
            <a:ext cx="2000559" cy="65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9F8793-00C5-484A-A8EB-9CDD3A732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517744-959C-49BF-91E9-E2CD4F12B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B70452-24C2-4796-8F7F-22FA2EAF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700ED5-A083-4DE9-8007-4E8D20D1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450EE9-38D5-403B-A9E2-89B0A2EA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821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91ED6-4EB9-487F-8A9C-84A98C803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73D4F1-9BD8-40AF-9F9C-728D76DF6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315934-B6F6-48D2-B2FF-488CFC0D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9913B8-AE5F-4939-A7E8-3CBE4984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E00C74-8A1C-4032-B7A6-5FEEA4EB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6331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42483-251E-4055-B2CD-C69099CA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5E40F-4AE7-4831-B8BB-501D24111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3DE455-ABC9-4987-A1FB-45F85CBE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FD9197-F844-42DC-AE5A-88675720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BC12F3-C220-4E1D-9B8A-F75F1B8F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9640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F24EC-3F6E-485C-BF5B-84B2A998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FCA9A2-1B21-4BD1-B85E-DC9E59BFB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E37C84-9821-4E22-A110-10A3A8FF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02BBC5-A6B3-475A-ACD3-D61BF74D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F31CD-F9FF-46D3-8915-E2F1A8CB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6067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22DE3-0E63-40CA-BACC-060F10E2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D3C3DD-44E3-4E70-A4CC-D2CFA86E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A4CC0F-D4AB-4A06-A933-C6739FD08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D612E5-A668-4465-A5A1-C9122EDD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218D0B-D0DB-4BA1-8FCC-7A16AEB4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67A964-7AF3-4654-9917-B7A7A558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5327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B4EFC-4E28-4C45-9261-A7E3B9F2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BEA036-6A41-4DE6-AEEA-B94717DB7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64426-7AD4-401C-AC25-78CB5AD2E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6B0237-50AF-40B2-BD96-C93631822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191EFD-F9B1-400B-8756-3EFD3602C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B186F70-C36C-4A7B-9050-2A5AA7DC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AA761E-BF59-408E-920E-F3E6097B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6A83ED-DA13-4E72-9701-160CD960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5039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BFFE-6E4A-47FE-B733-34B66347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B21843-9873-49FF-8434-F579FC69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86B37B-1B7B-4263-A03A-CC2386E8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644031-C2C4-4AB7-9686-ECEA0BDF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7697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AB905E-093F-4938-93E7-94E35747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9B9079-BCDE-4882-BC00-C6819024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2D584-47AD-485C-BF4E-A9863E8D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8515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9251E-0BBA-41A4-BBD4-6D783CAA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D17C1C-3AED-4B1C-B190-EE0E4BD6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C43895-BDF1-4D43-8F7B-67D7E247C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B5243D-7675-4AD0-8836-DB797FC3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36D81C-24E1-4A28-96D0-A61CB455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244498-7F71-4D74-A975-958B6553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9655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EB36D-49EF-4DA5-BB73-1CD22866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5B7CA6-026E-4706-B4CB-60F1670EF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E2B127-EC0E-4A12-9539-8DEE90320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A5967A-7F9D-4E72-999B-7CAAF95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8982A3-E200-4F0C-83BC-C5C9E4E5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3918DE-3292-4AB8-B144-39DDF836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946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620712"/>
            <a:ext cx="4913964" cy="1008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4913964" cy="424754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51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5" pos="483" userDrawn="1">
          <p15:clr>
            <a:srgbClr val="FBAE40"/>
          </p15:clr>
        </p15:guide>
        <p15:guide id="7" orient="horz" pos="618" userDrawn="1">
          <p15:clr>
            <a:srgbClr val="FBAE40"/>
          </p15:clr>
        </p15:guide>
        <p15:guide id="8" pos="715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73BC5-9CA3-40FE-AAC5-5D275CCF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D10DC6-9FBD-4C6A-A9A8-2AC5723F2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CB7EC9-BCF6-4636-88CE-DF3B48E7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A0439B-7088-42EB-B0BE-8E982FDE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44CA92-F7F4-4F20-8730-BDA3D9D2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9686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D2956D4-79E8-44A6-A38D-F9F5D62A0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8ED4A1-C645-41D0-9337-0EECDCB0C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34595-1785-4E5D-BFA3-6B52F421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BB4566-812C-4F6E-B630-D2E05EC0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85DE51-F1AF-4747-8AFF-0283D70D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626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619200"/>
            <a:ext cx="4913964" cy="1008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4" y="1627200"/>
            <a:ext cx="4906024" cy="4271795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5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19200"/>
            <a:ext cx="10540837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28000"/>
            <a:ext cx="10540837" cy="435133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19200"/>
            <a:ext cx="10540837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600" y="1627200"/>
            <a:ext cx="5183188" cy="877875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6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27200"/>
            <a:ext cx="5183188" cy="877875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19200"/>
            <a:ext cx="10515600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  <p15:guide id="2" orient="horz" pos="61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Modifier les styles du texte maître</a:t>
            </a:r>
          </a:p>
          <a:p>
            <a:pPr lvl="1"/>
            <a:r>
              <a:rPr lang="en-US" dirty="0"/>
              <a:t>Deuxième niveau</a:t>
            </a:r>
          </a:p>
          <a:p>
            <a:pPr lvl="2"/>
            <a:r>
              <a:rPr lang="en-US" dirty="0"/>
              <a:t>Troisième niveau</a:t>
            </a:r>
          </a:p>
          <a:p>
            <a:pPr lvl="3"/>
            <a:r>
              <a:rPr lang="en-US" dirty="0"/>
              <a:t>Quatrième niveau</a:t>
            </a:r>
          </a:p>
          <a:p>
            <a:pPr lvl="4"/>
            <a:r>
              <a:rPr lang="en-US" dirty="0"/>
              <a:t>Cinquième niveau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‹Nr.›</a:t>
            </a:fld>
            <a:endParaRPr lang="en-US" sz="1800" b="0" dirty="0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14B6032D-5648-45E6-9639-F8F1056FD1F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607D368-05A6-46BD-9F72-33A03C356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Traitement du format du maître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1A7201-0762-4931-BB0A-8083602B1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Traitement d'un mastertextformat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Première partie de l'histoire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La cinquième scène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88CF72-295D-4AEC-99C4-B0A164235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ECAA-5D5B-482B-BAEA-0F2DA294CA2F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1CDAD5-F90D-4996-B05A-6AA541E1B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E41A7E-C768-47A9-8B25-EA2068418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81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670204-CFEB-4984-AD21-2FFE0806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Traitement du format du maître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8A334E-CA50-446A-938E-99A9228EF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Traitement d'un mastertextformat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Première partie de l'histoire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La cinquième scène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333AA8-45D8-45F0-BE03-635EE5573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2E9F-77A9-433D-89C9-8C6FD8881EF7}" type="datetimeFigureOut">
              <a:rPr lang="de-CH" smtClean="0"/>
              <a:t>07.11.2024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256E88-1049-4122-B7EC-1A863CF69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6EC96-AA3A-475E-9FD0-52387FB25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84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sciencedirect.com/science/article/pii/S0378429023002654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semanticscholar.org/paper/%E2%80%9CProductivity%2C-quality-and-sustainability-of-winter-Mayer-Gunst/c6768d47f36036a5e39a37baea719ef9e418ca5e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sciencedirect.com/science/article/pii/S0167880923004619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sciencedirect.com/science/article/pii/S0167880923004619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788092300461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038/s41598-024-76776-1" TargetMode="Externa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3593-022-00843-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14133974_Overestimation_of_Crop_Root_Biomass_in_Field_Experiments_Due_to_Extraneous_Organic_Matt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737429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ink.springer.com/article/10.1007/s13593-022-00843-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rgprints.org/id/eprint/2911/1/fliessbach-et-al-2000-soil-organic-matter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nk.springer.com/article/10.1007/s13593-022-00843-y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library.wiley.com/doi/10.1111/avsc.12496" TargetMode="External"/><Relationship Id="rId3" Type="http://schemas.openxmlformats.org/officeDocument/2006/relationships/image" Target="../media/image48.jpeg"/><Relationship Id="rId7" Type="http://schemas.openxmlformats.org/officeDocument/2006/relationships/hyperlink" Target="https://doi.org/10.1080/01448765.1997.975517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11/j.1574-6941.2007.00318.x" TargetMode="External"/><Relationship Id="rId5" Type="http://schemas.openxmlformats.org/officeDocument/2006/relationships/hyperlink" Target="https://doi.org/10.1038/ismej.2014.210" TargetMode="External"/><Relationship Id="rId4" Type="http://schemas.openxmlformats.org/officeDocument/2006/relationships/hyperlink" Target="https://doi.org/10.1016/j.soilbio.2008.05.007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femsec/fiad04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doi.org/10.1016/j.agsy.2010.10.002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8.svg"/><Relationship Id="rId18" Type="http://schemas.openxmlformats.org/officeDocument/2006/relationships/image" Target="../media/image60.jpeg"/><Relationship Id="rId3" Type="http://schemas.openxmlformats.org/officeDocument/2006/relationships/hyperlink" Target="https://www.youtube.com/user/fiblfilm" TargetMode="External"/><Relationship Id="rId7" Type="http://schemas.openxmlformats.org/officeDocument/2006/relationships/hyperlink" Target="https://www.linkedin.com/company/fibl-en" TargetMode="External"/><Relationship Id="rId12" Type="http://schemas.openxmlformats.org/officeDocument/2006/relationships/image" Target="../media/image57.png"/><Relationship Id="rId17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www.bioactualites.ch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6.svg"/><Relationship Id="rId5" Type="http://schemas.openxmlformats.org/officeDocument/2006/relationships/hyperlink" Target="https://www.facebook.com/FiBLaktuell" TargetMode="External"/><Relationship Id="rId15" Type="http://schemas.openxmlformats.org/officeDocument/2006/relationships/hyperlink" Target="https://twitter.com/fiblorg" TargetMode="External"/><Relationship Id="rId10" Type="http://schemas.openxmlformats.org/officeDocument/2006/relationships/image" Target="../media/image55.png"/><Relationship Id="rId19" Type="http://schemas.openxmlformats.org/officeDocument/2006/relationships/hyperlink" Target="https://www.fibl.org/en/info-centre/podcast/fibl-collaboration" TargetMode="External"/><Relationship Id="rId4" Type="http://schemas.openxmlformats.org/officeDocument/2006/relationships/image" Target="../media/image52.png"/><Relationship Id="rId9" Type="http://schemas.openxmlformats.org/officeDocument/2006/relationships/hyperlink" Target="http://www.fibl.org/" TargetMode="External"/><Relationship Id="rId14" Type="http://schemas.openxmlformats.org/officeDocument/2006/relationships/hyperlink" Target="http://www.bioaktuell.ch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204019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de-CH" dirty="0" err="1"/>
              <a:t>L’essai</a:t>
            </a:r>
            <a:r>
              <a:rPr lang="de-CH" dirty="0"/>
              <a:t> DOC</a:t>
            </a:r>
            <a:br>
              <a:rPr lang="en-GB" sz="2800" dirty="0"/>
            </a:br>
            <a:endParaRPr lang="en-US" sz="2800" dirty="0"/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BD52C387-AB0A-3942-9F3D-3537FEB8A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58" y="4741131"/>
            <a:ext cx="9429509" cy="597879"/>
          </a:xfrm>
        </p:spPr>
        <p:txBody>
          <a:bodyPr>
            <a:normAutofit/>
          </a:bodyPr>
          <a:lstStyle/>
          <a:p>
            <a:r>
              <a:rPr lang="en-US" sz="2800" dirty="0"/>
              <a:t>42 ans de systèmes de culture biologiques et conventionnels</a:t>
            </a:r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4707" y="5900866"/>
            <a:ext cx="9429509" cy="382976"/>
          </a:xfrm>
        </p:spPr>
        <p:txBody>
          <a:bodyPr>
            <a:noAutofit/>
          </a:bodyPr>
          <a:lstStyle/>
          <a:p>
            <a:r>
              <a:rPr lang="en-US" dirty="0"/>
              <a:t>Andreas Fliessbach,  Astrid Oberson, Klaus Jarosch, Jochen Mayer, Hans-Martin Krause, Paul Mäder</a:t>
            </a:r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AU" dirty="0"/>
              <a:t>Fertilisation azotée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2" y="1619946"/>
            <a:ext cx="10633237" cy="573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Sources et évolution de </a:t>
            </a:r>
            <a:r>
              <a:rPr lang="en-US" b="1" dirty="0" err="1"/>
              <a:t>l’apport</a:t>
            </a:r>
            <a:r>
              <a:rPr lang="en-US" b="1" dirty="0"/>
              <a:t> total </a:t>
            </a:r>
            <a:r>
              <a:rPr lang="en-US" b="1" dirty="0" err="1"/>
              <a:t>d’azote</a:t>
            </a:r>
            <a:r>
              <a:rPr lang="en-US" b="1" dirty="0"/>
              <a:t> dans le fumier, le lisier et les </a:t>
            </a:r>
            <a:r>
              <a:rPr lang="en-GB" b="1" dirty="0"/>
              <a:t>engrais </a:t>
            </a:r>
            <a:r>
              <a:rPr lang="en-US" b="1" dirty="0"/>
              <a:t>minéraux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0C20A66-EAE3-4DF4-8065-86FF90C16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57200"/>
            <a:ext cx="4603851" cy="3598620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3BCD663-17C6-43F2-9922-2F1F132C44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4" y="2257200"/>
            <a:ext cx="4588303" cy="36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AU" dirty="0"/>
              <a:t>Fertilisation azotée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4" y="1620000"/>
            <a:ext cx="10585450" cy="4333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Sources et évolution de </a:t>
            </a:r>
            <a:r>
              <a:rPr lang="en-US" b="1" dirty="0" err="1"/>
              <a:t>l’apport</a:t>
            </a:r>
            <a:r>
              <a:rPr lang="en-US" b="1" dirty="0"/>
              <a:t> </a:t>
            </a:r>
            <a:r>
              <a:rPr lang="en-US" b="1" dirty="0" err="1"/>
              <a:t>d’azote</a:t>
            </a:r>
            <a:r>
              <a:rPr lang="en-US" b="1" dirty="0"/>
              <a:t> minéral dans le fumier, le lisier et les </a:t>
            </a:r>
            <a:r>
              <a:rPr lang="en-US" b="1" dirty="0" err="1"/>
              <a:t>engrais</a:t>
            </a:r>
            <a:r>
              <a:rPr lang="en-US" b="1" dirty="0"/>
              <a:t> minéraux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0AD076-4534-46B1-8064-57F0907A1B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57200"/>
            <a:ext cx="4603851" cy="35986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4344456-6CDC-4D58-A938-150AE50DE3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4" y="2257200"/>
            <a:ext cx="4588303" cy="36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AU" dirty="0"/>
              <a:t>Fertilisation phosphorée et potassique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92000" y="1627200"/>
            <a:ext cx="105156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/>
              <a:t>Évolution des apports de phosphore et de potassium</a:t>
            </a:r>
            <a:endParaRPr lang="en-US" b="1" dirty="0"/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88D95F75-7FC5-4EF6-A7CA-8A3D71A55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2258617"/>
            <a:ext cx="4603851" cy="3471671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40F7FBF-98A5-4E96-AA69-EE3B1D0055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58617"/>
            <a:ext cx="4603851" cy="34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1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90" y="619200"/>
            <a:ext cx="10515600" cy="1008000"/>
          </a:xfrm>
        </p:spPr>
        <p:txBody>
          <a:bodyPr anchor="t" anchorCtr="0"/>
          <a:lstStyle/>
          <a:p>
            <a:r>
              <a:rPr lang="en-GB" dirty="0"/>
              <a:t>Protection des plantes</a:t>
            </a:r>
            <a:br>
              <a:rPr lang="de-CH" dirty="0"/>
            </a:br>
            <a:endParaRPr lang="de-CH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4958313"/>
            <a:ext cx="10560213" cy="1375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En kg de substance active par hectare</a:t>
            </a:r>
            <a:endParaRPr lang="de-CH" dirty="0"/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Réduction des </a:t>
            </a:r>
            <a:r>
              <a:rPr lang="en-GB" dirty="0" err="1"/>
              <a:t>apports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quantité</a:t>
            </a:r>
            <a:r>
              <a:rPr lang="en-GB" dirty="0"/>
              <a:t> de pesticides dans CONFYM/CONMIN </a:t>
            </a:r>
            <a:br>
              <a:rPr lang="en-GB" dirty="0"/>
            </a:br>
            <a:r>
              <a:rPr lang="en-GB" dirty="0"/>
              <a:t>à partir de 3</a:t>
            </a:r>
            <a:r>
              <a:rPr lang="en-GB" baseline="30000" dirty="0"/>
              <a:t>e </a:t>
            </a:r>
            <a:r>
              <a:rPr lang="en-GB" dirty="0"/>
              <a:t> PRC, </a:t>
            </a:r>
            <a:r>
              <a:rPr lang="en-GB" dirty="0" err="1"/>
              <a:t>mais</a:t>
            </a:r>
            <a:r>
              <a:rPr lang="en-GB" dirty="0"/>
              <a:t> augmentation du </a:t>
            </a:r>
            <a:r>
              <a:rPr lang="en-GB" dirty="0" err="1"/>
              <a:t>nombre</a:t>
            </a:r>
            <a:r>
              <a:rPr lang="en-GB" dirty="0"/>
              <a:t> </a:t>
            </a:r>
            <a:r>
              <a:rPr lang="en-GB" dirty="0" err="1"/>
              <a:t>d’applications</a:t>
            </a:r>
            <a:endParaRPr lang="en-GB" dirty="0"/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92 % de pesticides en moins dans BIODYN/BIOORG par rapport à CONFYM/CONMIN</a:t>
            </a:r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970AD090-238F-4D60-B7D6-D58FA37A5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93" y="1538572"/>
            <a:ext cx="4188179" cy="3470071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40DBE21-5173-4B6D-9C79-759A793BBB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12" y="1498658"/>
            <a:ext cx="4267185" cy="29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3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Rendements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1627200"/>
            <a:ext cx="3080187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L’écart</a:t>
            </a:r>
            <a:r>
              <a:rPr lang="en-GB" dirty="0"/>
              <a:t> de rendement diminue en fonction de la culture : pommes de </a:t>
            </a:r>
            <a:r>
              <a:rPr lang="en-GB" dirty="0" err="1"/>
              <a:t>terre</a:t>
            </a:r>
            <a:r>
              <a:rPr lang="en-GB" dirty="0"/>
              <a:t>&gt;</a:t>
            </a:r>
            <a:br>
              <a:rPr lang="en-GB" dirty="0"/>
            </a:br>
            <a:r>
              <a:rPr lang="en-GB" dirty="0" err="1"/>
              <a:t>blé</a:t>
            </a:r>
            <a:r>
              <a:rPr lang="en-GB" dirty="0"/>
              <a:t>&gt;maïs </a:t>
            </a:r>
            <a:r>
              <a:rPr lang="en-GB" dirty="0" err="1"/>
              <a:t>ensilé</a:t>
            </a:r>
            <a:r>
              <a:rPr lang="en-GB" dirty="0"/>
              <a:t>&gt;prairie </a:t>
            </a:r>
            <a:r>
              <a:rPr lang="en-GB" dirty="0" err="1"/>
              <a:t>temporaire</a:t>
            </a:r>
            <a:r>
              <a:rPr lang="en-GB" dirty="0"/>
              <a:t>&gt;</a:t>
            </a:r>
            <a:r>
              <a:rPr lang="en-GB" dirty="0" err="1"/>
              <a:t>soja</a:t>
            </a:r>
            <a:endParaRPr lang="en-GB" dirty="0"/>
          </a:p>
          <a:p>
            <a:pPr marL="180000" indent="-1800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15 % </a:t>
            </a:r>
            <a:r>
              <a:rPr lang="en-US" dirty="0" err="1"/>
              <a:t>d’écart</a:t>
            </a:r>
            <a:r>
              <a:rPr lang="en-US" dirty="0"/>
              <a:t> de rendement pour les systèmes biologiques à 1,4 UGB, toutes cultures </a:t>
            </a:r>
            <a:r>
              <a:rPr lang="en-US" dirty="0" err="1"/>
              <a:t>confondues</a:t>
            </a:r>
            <a:r>
              <a:rPr lang="en-US" dirty="0"/>
              <a:t> (PRC 1-6)</a:t>
            </a:r>
            <a:endParaRPr lang="en-GB" dirty="0"/>
          </a:p>
          <a:p>
            <a:pPr marL="180000" indent="-1800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CD66B1-218E-4F4E-A8AA-537DE56FF9A7}"/>
              </a:ext>
            </a:extLst>
          </p:cNvPr>
          <p:cNvSpPr txBox="1"/>
          <p:nvPr/>
        </p:nvSpPr>
        <p:spPr>
          <a:xfrm>
            <a:off x="6697505" y="5566127"/>
            <a:ext cx="3276725" cy="337132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Knapp et al. (2023): Field </a:t>
            </a:r>
            <a:r>
              <a:rPr lang="de-CH" sz="1000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Crops</a:t>
            </a:r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Research 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2DBA35-1DEB-4D5C-8F0C-EE7006CA8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65" y="1732720"/>
            <a:ext cx="7070933" cy="37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4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Rendements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999" y="1628712"/>
            <a:ext cx="10772472" cy="48763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GB" sz="1800" b="1" dirty="0"/>
              <a:t>Rendements moyens du blé et de la prairie </a:t>
            </a:r>
            <a:r>
              <a:rPr lang="en-GB" sz="1800" b="1" dirty="0" err="1"/>
              <a:t>temporaire</a:t>
            </a:r>
            <a:r>
              <a:rPr lang="en-GB" sz="1800" b="1" dirty="0"/>
              <a:t> par période de rotation des cultures </a:t>
            </a:r>
            <a:r>
              <a:rPr lang="de-CH" sz="1800" b="1" dirty="0"/>
              <a:t>(PRC)</a:t>
            </a:r>
          </a:p>
        </p:txBody>
      </p:sp>
      <p:pic>
        <p:nvPicPr>
          <p:cNvPr id="5" name="Bildplatzhalter 5">
            <a:extLst>
              <a:ext uri="{FF2B5EF4-FFF2-40B4-BE49-F238E27FC236}">
                <a16:creationId xmlns:a16="http://schemas.microsoft.com/office/drawing/2014/main" id="{7686587C-2DFE-4680-9683-61B0886A2D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2257200"/>
            <a:ext cx="4603850" cy="3471671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AC364C1-1107-4810-8122-A4E82DD22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57200"/>
            <a:ext cx="4603850" cy="34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Rendements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4D4A79EF-CCFF-4FA2-B3A4-68D8ECC76FD3}"/>
              </a:ext>
            </a:extLst>
          </p:cNvPr>
          <p:cNvSpPr txBox="1">
            <a:spLocks/>
          </p:cNvSpPr>
          <p:nvPr/>
        </p:nvSpPr>
        <p:spPr>
          <a:xfrm>
            <a:off x="792000" y="1574928"/>
            <a:ext cx="10460718" cy="48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Rendements moyens des pommes de terre et du </a:t>
            </a:r>
            <a:r>
              <a:rPr lang="en-GB" sz="1800" b="1" dirty="0" err="1"/>
              <a:t>maïs</a:t>
            </a:r>
            <a:r>
              <a:rPr lang="en-GB" sz="1800" b="1" dirty="0"/>
              <a:t> </a:t>
            </a:r>
            <a:r>
              <a:rPr lang="en-GB" sz="1800" b="1" dirty="0" err="1"/>
              <a:t>d’ensilage</a:t>
            </a:r>
            <a:r>
              <a:rPr lang="en-GB" sz="1800" b="1" dirty="0"/>
              <a:t> par période de rotation </a:t>
            </a:r>
            <a:br>
              <a:rPr lang="en-GB" sz="1800" b="1" dirty="0"/>
            </a:br>
            <a:r>
              <a:rPr lang="en-GB" sz="1800" b="1" dirty="0"/>
              <a:t>des cultures (PRC)</a:t>
            </a:r>
            <a:endParaRPr lang="en-GB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46CE44-3A4E-4180-A133-0ABD89A32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66164"/>
            <a:ext cx="4603850" cy="3471670"/>
          </a:xfrm>
          <a:prstGeom prst="rect">
            <a:avLst/>
          </a:prstGeom>
        </p:spPr>
      </p:pic>
      <p:pic>
        <p:nvPicPr>
          <p:cNvPr id="5" name="Bildplatzhalter 6">
            <a:extLst>
              <a:ext uri="{FF2B5EF4-FFF2-40B4-BE49-F238E27FC236}">
                <a16:creationId xmlns:a16="http://schemas.microsoft.com/office/drawing/2014/main" id="{A9EB8C23-2326-47D3-A7DA-FCB36D2BEE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2257200"/>
            <a:ext cx="4601260" cy="3471671"/>
          </a:xfrm>
        </p:spPr>
      </p:pic>
    </p:spTree>
    <p:extLst>
      <p:ext uri="{BB962C8B-B14F-4D97-AF65-F5344CB8AC3E}">
        <p14:creationId xmlns:p14="http://schemas.microsoft.com/office/powerpoint/2010/main" val="429263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Rendements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9E11C313-ED14-4E89-BE92-CE71E2042EAD}"/>
              </a:ext>
            </a:extLst>
          </p:cNvPr>
          <p:cNvSpPr txBox="1">
            <a:spLocks/>
          </p:cNvSpPr>
          <p:nvPr/>
        </p:nvSpPr>
        <p:spPr>
          <a:xfrm>
            <a:off x="766764" y="1627200"/>
            <a:ext cx="7484361" cy="4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800" b="1" dirty="0"/>
              <a:t>Rendements moyens par période de rotation des cultures (PRC)</a:t>
            </a:r>
          </a:p>
          <a:p>
            <a:pPr>
              <a:lnSpc>
                <a:spcPct val="70000"/>
              </a:lnSpc>
            </a:pPr>
            <a:endParaRPr lang="de-CH" sz="1800" b="1" dirty="0"/>
          </a:p>
        </p:txBody>
      </p:sp>
      <p:pic>
        <p:nvPicPr>
          <p:cNvPr id="4" name="Bildplatzhalter 8">
            <a:extLst>
              <a:ext uri="{FF2B5EF4-FFF2-40B4-BE49-F238E27FC236}">
                <a16:creationId xmlns:a16="http://schemas.microsoft.com/office/drawing/2014/main" id="{02C63F3E-DD87-4DF2-8294-04DB6D4806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63" y="2257200"/>
            <a:ext cx="5160872" cy="3471671"/>
          </a:xfrm>
        </p:spPr>
      </p:pic>
    </p:spTree>
    <p:extLst>
      <p:ext uri="{BB962C8B-B14F-4D97-AF65-F5344CB8AC3E}">
        <p14:creationId xmlns:p14="http://schemas.microsoft.com/office/powerpoint/2010/main" val="380294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AE" dirty="0"/>
              <a:t>Rendement du </a:t>
            </a:r>
            <a:r>
              <a:rPr lang="en-AE" dirty="0" err="1"/>
              <a:t>blé</a:t>
            </a:r>
            <a:r>
              <a:rPr lang="en-AE" dirty="0"/>
              <a:t> d’</a:t>
            </a:r>
            <a:r>
              <a:rPr lang="de-CH" dirty="0" err="1"/>
              <a:t>hiver</a:t>
            </a:r>
            <a:r>
              <a:rPr lang="de-CH" dirty="0"/>
              <a:t> et </a:t>
            </a:r>
            <a:r>
              <a:rPr lang="en-GB" dirty="0"/>
              <a:t>teneur en protéines </a:t>
            </a:r>
            <a:r>
              <a:rPr lang="de-CH" dirty="0" err="1"/>
              <a:t>brutes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5612337"/>
            <a:ext cx="964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Teneur en protéines plus faible dans le </a:t>
            </a:r>
            <a:r>
              <a:rPr lang="en-GB" dirty="0" err="1"/>
              <a:t>blé</a:t>
            </a:r>
            <a:r>
              <a:rPr lang="en-GB" dirty="0"/>
              <a:t> </a:t>
            </a:r>
            <a:r>
              <a:rPr lang="en-GB" dirty="0" err="1"/>
              <a:t>d’hiver</a:t>
            </a:r>
            <a:r>
              <a:rPr lang="en-GB" dirty="0"/>
              <a:t> biologique, en particulier après le </a:t>
            </a:r>
            <a:r>
              <a:rPr lang="en-GB" dirty="0" err="1"/>
              <a:t>maïs</a:t>
            </a:r>
            <a:r>
              <a:rPr lang="en-GB" dirty="0"/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707E75-B2BC-4F10-A884-125EA1702C7B}"/>
              </a:ext>
            </a:extLst>
          </p:cNvPr>
          <p:cNvSpPr txBox="1"/>
          <p:nvPr/>
        </p:nvSpPr>
        <p:spPr>
          <a:xfrm>
            <a:off x="2796715" y="5166897"/>
            <a:ext cx="3136126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Mayer et al. (2015) : European Journal </a:t>
            </a:r>
            <a:r>
              <a:rPr lang="de-CH" sz="1000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Agronomy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8AE633-22B1-4779-B777-2E43E6629F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913" y="1681200"/>
            <a:ext cx="9428836" cy="35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Bilans nutritionnels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13DB1C-A8AA-4115-AD19-177770DF4D6E}"/>
              </a:ext>
            </a:extLst>
          </p:cNvPr>
          <p:cNvSpPr txBox="1"/>
          <p:nvPr/>
        </p:nvSpPr>
        <p:spPr>
          <a:xfrm>
            <a:off x="7140110" y="5739665"/>
            <a:ext cx="4469745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</a:t>
            </a:r>
            <a:r>
              <a:rPr lang="en-US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842C92-3BCA-411A-BA00-09CA3524E246}"/>
              </a:ext>
            </a:extLst>
          </p:cNvPr>
          <p:cNvSpPr txBox="1"/>
          <p:nvPr/>
        </p:nvSpPr>
        <p:spPr>
          <a:xfrm>
            <a:off x="749595" y="1627200"/>
            <a:ext cx="23332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dirty="0"/>
              <a:t>Prélèvement par </a:t>
            </a:r>
            <a:br>
              <a:rPr lang="en-AU" dirty="0"/>
            </a:br>
            <a:r>
              <a:rPr lang="en-AU" dirty="0"/>
              <a:t>la récolte, </a:t>
            </a:r>
            <a:r>
              <a:rPr lang="en-AU" dirty="0" err="1"/>
              <a:t>apport</a:t>
            </a:r>
            <a:r>
              <a:rPr lang="en-AU" dirty="0"/>
              <a:t> par la fertilisation, la fixation symbiotique de </a:t>
            </a:r>
            <a:r>
              <a:rPr lang="en-AU" dirty="0" err="1"/>
              <a:t>l’azote</a:t>
            </a:r>
            <a:r>
              <a:rPr lang="en-AU" dirty="0"/>
              <a:t> et le dépôt 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Bilan </a:t>
            </a:r>
            <a:r>
              <a:rPr lang="en-GB" dirty="0" err="1"/>
              <a:t>positif</a:t>
            </a:r>
            <a:r>
              <a:rPr lang="en-GB" dirty="0"/>
              <a:t> de </a:t>
            </a:r>
            <a:r>
              <a:rPr lang="en-GB" dirty="0" err="1"/>
              <a:t>l’azote</a:t>
            </a:r>
            <a:r>
              <a:rPr lang="en-GB" dirty="0"/>
              <a:t> dans tous les systèmes fertilisés </a:t>
            </a:r>
            <a:r>
              <a:rPr lang="en-GB" dirty="0" err="1"/>
              <a:t>organiquement</a:t>
            </a:r>
            <a:r>
              <a:rPr lang="en-GB" dirty="0"/>
              <a:t> à </a:t>
            </a:r>
            <a:br>
              <a:rPr lang="en-GB" dirty="0"/>
            </a:br>
            <a:r>
              <a:rPr lang="en-GB" dirty="0"/>
              <a:t>1,4 UGB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Bilan P et K négatif dans presque tous les systèmes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2CBDCB0-B6F8-42A7-AEE0-7DF8148EBC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92" y="1779119"/>
            <a:ext cx="8439088" cy="38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224000"/>
          </a:xfrm>
        </p:spPr>
        <p:txBody>
          <a:bodyPr/>
          <a:lstStyle/>
          <a:p>
            <a:r>
              <a:rPr lang="en-GB" dirty="0"/>
              <a:t>Histoire et contexte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1645986"/>
            <a:ext cx="4888727" cy="4252800"/>
          </a:xfrm>
        </p:spPr>
        <p:txBody>
          <a:bodyPr wrap="square"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Depuis </a:t>
            </a:r>
            <a:r>
              <a:rPr lang="de-CH" sz="2400" dirty="0"/>
              <a:t>1978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Approche de la </a:t>
            </a:r>
            <a:r>
              <a:rPr lang="en-GB" sz="2400" dirty="0" err="1"/>
              <a:t>comparaison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des systèmes </a:t>
            </a:r>
            <a:endParaRPr lang="de-CH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Accompagné par le conseil consultatif des agriculteurs</a:t>
            </a:r>
            <a:endParaRPr lang="de-CH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b="1" dirty="0"/>
              <a:t>Objectif </a:t>
            </a:r>
            <a:r>
              <a:rPr lang="de-CH" sz="2400" b="1" dirty="0"/>
              <a:t>initial : </a:t>
            </a:r>
            <a:r>
              <a:rPr lang="en-GB" sz="2400" dirty="0"/>
              <a:t>tester la faisabilité </a:t>
            </a:r>
            <a:br>
              <a:rPr lang="en-GB" sz="2400" dirty="0"/>
            </a:br>
            <a:r>
              <a:rPr lang="en-GB" sz="2400" dirty="0"/>
              <a:t>de </a:t>
            </a:r>
            <a:r>
              <a:rPr lang="en-GB" sz="2400" dirty="0" err="1"/>
              <a:t>l’agriculture</a:t>
            </a:r>
            <a:r>
              <a:rPr lang="en-GB" sz="2400" dirty="0"/>
              <a:t> biologique</a:t>
            </a:r>
            <a:endParaRPr lang="de-CH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b="1" dirty="0" err="1"/>
              <a:t>Aujourd’hui</a:t>
            </a:r>
            <a:r>
              <a:rPr lang="de-CH" sz="2400" b="1" dirty="0"/>
              <a:t> : </a:t>
            </a:r>
            <a:r>
              <a:rPr lang="en-GB" sz="2400" dirty="0"/>
              <a:t>plate-forme de recherche sur le fonctionnement des systèmes agricoles </a:t>
            </a:r>
            <a:endParaRPr lang="de-CH" sz="2400" dirty="0"/>
          </a:p>
        </p:txBody>
      </p:sp>
      <p:pic>
        <p:nvPicPr>
          <p:cNvPr id="5" name="Bildplatzhalter 5">
            <a:extLst>
              <a:ext uri="{FF2B5EF4-FFF2-40B4-BE49-F238E27FC236}">
                <a16:creationId xmlns:a16="http://schemas.microsoft.com/office/drawing/2014/main" id="{2BAAD7C9-2B21-43A0-95A3-8F83477F57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3" b="-41415"/>
          <a:stretch/>
        </p:blipFill>
        <p:spPr>
          <a:xfrm>
            <a:off x="6096000" y="-1"/>
            <a:ext cx="6120000" cy="5019583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8267136-2445-4947-B2D2-3EEEA39A0B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429000"/>
            <a:ext cx="61020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25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Bilans nutritionnels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7199BB-A401-403C-AC2C-2D76BAB2E29B}"/>
              </a:ext>
            </a:extLst>
          </p:cNvPr>
          <p:cNvSpPr txBox="1"/>
          <p:nvPr/>
        </p:nvSpPr>
        <p:spPr>
          <a:xfrm>
            <a:off x="766763" y="5357416"/>
            <a:ext cx="80080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Efficacité élevée de </a:t>
            </a:r>
            <a:r>
              <a:rPr lang="en-GB" sz="2000" dirty="0" err="1"/>
              <a:t>l’utilisation</a:t>
            </a:r>
            <a:r>
              <a:rPr lang="en-GB" sz="2000" dirty="0"/>
              <a:t> de </a:t>
            </a:r>
            <a:r>
              <a:rPr lang="en-GB" sz="2000" dirty="0" err="1"/>
              <a:t>l’azote</a:t>
            </a:r>
            <a:r>
              <a:rPr lang="en-GB" sz="2000" dirty="0"/>
              <a:t> dans tous les systèmes 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Risque</a:t>
            </a:r>
            <a:r>
              <a:rPr lang="en-GB" sz="2000" dirty="0"/>
              <a:t> </a:t>
            </a:r>
            <a:r>
              <a:rPr lang="en-GB" sz="2000" dirty="0" err="1"/>
              <a:t>d’appauvrissement</a:t>
            </a:r>
            <a:r>
              <a:rPr lang="en-GB" sz="2000" dirty="0"/>
              <a:t> en phosphore dans tous les systèmes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58E8E62-D4CB-4F5F-98D5-0379F9D115A8}"/>
              </a:ext>
            </a:extLst>
          </p:cNvPr>
          <p:cNvSpPr txBox="1"/>
          <p:nvPr/>
        </p:nvSpPr>
        <p:spPr>
          <a:xfrm>
            <a:off x="6708427" y="5077997"/>
            <a:ext cx="4469745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</a:t>
            </a:r>
            <a:r>
              <a:rPr lang="en-US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A4D0E7C7-F836-452C-ACB4-8D28A7980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4" y="1539258"/>
            <a:ext cx="10303457" cy="3519524"/>
          </a:xfrm>
        </p:spPr>
      </p:pic>
    </p:spTree>
    <p:extLst>
      <p:ext uri="{BB962C8B-B14F-4D97-AF65-F5344CB8AC3E}">
        <p14:creationId xmlns:p14="http://schemas.microsoft.com/office/powerpoint/2010/main" val="102605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4739751"/>
            <a:ext cx="9209250" cy="1323439"/>
          </a:xfrm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Le bilan de </a:t>
            </a:r>
            <a:r>
              <a:rPr lang="en-GB" sz="1600" dirty="0" err="1"/>
              <a:t>l’azote</a:t>
            </a:r>
            <a:r>
              <a:rPr lang="en-GB" sz="1600" dirty="0"/>
              <a:t> dans les PRC 2-6 comprend les </a:t>
            </a:r>
            <a:r>
              <a:rPr lang="en-GB" sz="1600" dirty="0" err="1"/>
              <a:t>apports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/>
              <a:t>par la fertilisation, les dépôts, les semences et la fixation de </a:t>
            </a:r>
            <a:r>
              <a:rPr lang="en-GB" sz="1600" dirty="0" err="1"/>
              <a:t>l’azote</a:t>
            </a:r>
            <a:r>
              <a:rPr lang="en-GB" sz="1600" dirty="0"/>
              <a:t>, et les sorties par la récolte.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CONFYM a besoin de 50 kg/ha/a </a:t>
            </a:r>
            <a:r>
              <a:rPr lang="en-GB" sz="1600" dirty="0" err="1"/>
              <a:t>d’azote</a:t>
            </a:r>
            <a:r>
              <a:rPr lang="en-GB" sz="1600" dirty="0"/>
              <a:t> </a:t>
            </a:r>
            <a:r>
              <a:rPr lang="en-GB" sz="1600" dirty="0" err="1"/>
              <a:t>excédentaire</a:t>
            </a:r>
            <a:r>
              <a:rPr lang="en-GB" sz="1600" dirty="0"/>
              <a:t> pour maintenir les stocks </a:t>
            </a:r>
            <a:r>
              <a:rPr lang="en-GB" sz="1600" dirty="0" err="1"/>
              <a:t>d’azote</a:t>
            </a:r>
            <a:r>
              <a:rPr lang="en-GB" sz="1600" dirty="0"/>
              <a:t> dans le sol.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600" dirty="0"/>
              <a:t>CONMIN </a:t>
            </a:r>
            <a:r>
              <a:rPr lang="en-GB" sz="1600" dirty="0"/>
              <a:t>perd de </a:t>
            </a:r>
            <a:r>
              <a:rPr lang="en-GB" sz="1600" dirty="0" err="1"/>
              <a:t>l’azote</a:t>
            </a:r>
            <a:r>
              <a:rPr lang="en-GB" sz="1600" dirty="0"/>
              <a:t> dans le sol malgré un bilan azoté </a:t>
            </a:r>
            <a:r>
              <a:rPr lang="en-GB" sz="1600" dirty="0" err="1"/>
              <a:t>positif</a:t>
            </a:r>
            <a:r>
              <a:rPr lang="de-CH" sz="1600" dirty="0"/>
              <a:t>, BIODYN </a:t>
            </a:r>
            <a:r>
              <a:rPr lang="en-GB" sz="1600" dirty="0" err="1"/>
              <a:t>gagne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/>
              <a:t>de l’</a:t>
            </a:r>
            <a:r>
              <a:rPr lang="de-CH" sz="1600" dirty="0" err="1"/>
              <a:t>azote</a:t>
            </a:r>
            <a:r>
              <a:rPr lang="de-CH" sz="1600" dirty="0"/>
              <a:t> dans </a:t>
            </a:r>
            <a:r>
              <a:rPr lang="en-GB" sz="1600" dirty="0"/>
              <a:t>le sol.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10560213" cy="1008000"/>
          </a:xfrm>
        </p:spPr>
        <p:txBody>
          <a:bodyPr/>
          <a:lstStyle/>
          <a:p>
            <a:r>
              <a:rPr lang="en-GB" dirty="0"/>
              <a:t>Stocks </a:t>
            </a:r>
            <a:r>
              <a:rPr lang="en-GB" dirty="0" err="1"/>
              <a:t>d’azote</a:t>
            </a:r>
            <a:r>
              <a:rPr lang="en-GB" dirty="0"/>
              <a:t> dans le sol et bilan azoté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9A45B2-D0AB-47EF-9268-C64840D7F443}"/>
              </a:ext>
            </a:extLst>
          </p:cNvPr>
          <p:cNvSpPr txBox="1"/>
          <p:nvPr/>
        </p:nvSpPr>
        <p:spPr>
          <a:xfrm>
            <a:off x="7346272" y="5737841"/>
            <a:ext cx="4270458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</a:t>
            </a:r>
            <a:r>
              <a:rPr lang="en-US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C485E1-3A7D-4AAF-AF9D-A2318DC79A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72" y="1450011"/>
            <a:ext cx="5585762" cy="32721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8E10633-4AF4-44C9-A055-D2A873F9C2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444" y="1435723"/>
            <a:ext cx="4603852" cy="29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2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GB" dirty="0"/>
              <a:t>Phosphore du sol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92000" y="5223946"/>
            <a:ext cx="978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Stocks de P dans le sol (n=4) et concentrations de P disponibles dans le sol (n=32) dans </a:t>
            </a:r>
            <a:r>
              <a:rPr lang="en-GB" sz="1600" dirty="0" err="1"/>
              <a:t>l’ensemble</a:t>
            </a:r>
            <a:r>
              <a:rPr lang="en-GB" sz="1600" dirty="0"/>
              <a:t> du PRC 1-6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CONMIN </a:t>
            </a:r>
            <a:r>
              <a:rPr lang="en-GB" sz="1600" dirty="0" err="1"/>
              <a:t>n’a</a:t>
            </a:r>
            <a:r>
              <a:rPr lang="en-GB" sz="1600" dirty="0"/>
              <a:t> pas </a:t>
            </a:r>
            <a:r>
              <a:rPr lang="en-GB" sz="1600" dirty="0" err="1"/>
              <a:t>été</a:t>
            </a:r>
            <a:r>
              <a:rPr lang="en-GB" sz="1600" dirty="0"/>
              <a:t> </a:t>
            </a:r>
            <a:r>
              <a:rPr lang="en-GB" sz="1600" dirty="0" err="1"/>
              <a:t>fertilisé</a:t>
            </a:r>
            <a:r>
              <a:rPr lang="en-GB" sz="1600" dirty="0"/>
              <a:t> dans le CRP1 et commence avec une faible quantité de P disponible dans le PRC2.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Appauvrissement en P dans tous les systèmes, mais diminution plus lente dans la CONFYM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037FE16-D3C5-4E1C-8F27-DA0F3D2EB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0" y="1330100"/>
            <a:ext cx="4603852" cy="3425037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8B2A41B-77AD-477E-B2FC-8991BCB759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96" y="1330100"/>
            <a:ext cx="4601260" cy="347167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39E57C0-19E0-46D1-B835-AE396DF60732}"/>
              </a:ext>
            </a:extLst>
          </p:cNvPr>
          <p:cNvSpPr txBox="1"/>
          <p:nvPr/>
        </p:nvSpPr>
        <p:spPr>
          <a:xfrm>
            <a:off x="8727790" y="4894812"/>
            <a:ext cx="2302980" cy="246221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(2024): </a:t>
            </a:r>
            <a:r>
              <a:rPr lang="en-US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Scientific Reports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9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619200"/>
            <a:ext cx="10515600" cy="1008000"/>
          </a:xfrm>
        </p:spPr>
        <p:txBody>
          <a:bodyPr anchor="t" anchorCtr="0"/>
          <a:lstStyle/>
          <a:p>
            <a:r>
              <a:rPr lang="en-GB" dirty="0"/>
              <a:t>Carbone organique du sol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800" y="5291633"/>
            <a:ext cx="90058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Tous les systèmes à 0,7 UGB, CONMIN et NOFERT sans SOC</a:t>
            </a:r>
            <a:endParaRPr lang="de-CH" sz="1600" dirty="0"/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La polyculture avec 1,4 UGB peut soutenir le contenu du SOC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 err="1"/>
              <a:t>L’augmentation</a:t>
            </a:r>
            <a:r>
              <a:rPr lang="en-GB" sz="1600" dirty="0"/>
              <a:t> de la teneur en SOC dans BIODYN est probablement due à la qualité des intrants.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4646A4-FB0D-481C-AF32-DCAF6E8B26AA}"/>
              </a:ext>
            </a:extLst>
          </p:cNvPr>
          <p:cNvSpPr txBox="1"/>
          <p:nvPr/>
        </p:nvSpPr>
        <p:spPr>
          <a:xfrm>
            <a:off x="7209693" y="5016368"/>
            <a:ext cx="3877470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96C086-3EE0-4CC3-BFF1-C7F29A0629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1293896"/>
            <a:ext cx="4694529" cy="360121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9E1CB38-E6F0-4EDC-90CE-1D581F1614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2" y="1292400"/>
            <a:ext cx="4906974" cy="37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Carbone organique du sol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693015" y="1627200"/>
            <a:ext cx="306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Les principales </a:t>
            </a:r>
            <a:r>
              <a:rPr lang="en-GB" dirty="0" err="1"/>
              <a:t>différences</a:t>
            </a:r>
            <a:r>
              <a:rPr lang="en-GB" dirty="0"/>
              <a:t> du stock de carbone dans le sol se </a:t>
            </a:r>
            <a:r>
              <a:rPr lang="en-GB" dirty="0" err="1"/>
              <a:t>produisent</a:t>
            </a:r>
            <a:r>
              <a:rPr lang="en-GB" dirty="0"/>
              <a:t> dans la couche arable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A66D3FA0-4427-4388-9A93-090AEC8C8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1627200"/>
            <a:ext cx="5751576" cy="4242816"/>
          </a:xfrm>
        </p:spPr>
      </p:pic>
    </p:spTree>
    <p:extLst>
      <p:ext uri="{BB962C8B-B14F-4D97-AF65-F5344CB8AC3E}">
        <p14:creationId xmlns:p14="http://schemas.microsoft.com/office/powerpoint/2010/main" val="3919263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19200"/>
            <a:ext cx="10764246" cy="1008000"/>
          </a:xfrm>
        </p:spPr>
        <p:txBody>
          <a:bodyPr anchor="t" anchorCtr="0"/>
          <a:lstStyle/>
          <a:p>
            <a:r>
              <a:rPr lang="en-GB" dirty="0"/>
              <a:t>Apports de carbone organique dans le sol par rhizodéposition 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5413396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La biomasse aérienne ne correspond pas aux apports de carbone souterrains.</a:t>
            </a:r>
            <a:endParaRPr lang="de-CH" dirty="0"/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Plus grand apport de racines et de rhizodéposition dans BIOORG sous maïs uniquement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AFB5BA-1B17-4C08-A6E2-863973D2382F}"/>
              </a:ext>
            </a:extLst>
          </p:cNvPr>
          <p:cNvSpPr txBox="1"/>
          <p:nvPr/>
        </p:nvSpPr>
        <p:spPr>
          <a:xfrm>
            <a:off x="8436448" y="5040521"/>
            <a:ext cx="2915765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Hirte et al. (2017) : Frontiers in Plant Science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426583A6-6E7F-4036-9A26-6840CC2DE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41" y="1695050"/>
            <a:ext cx="7577325" cy="3391059"/>
          </a:xfrm>
        </p:spPr>
      </p:pic>
    </p:spTree>
    <p:extLst>
      <p:ext uri="{BB962C8B-B14F-4D97-AF65-F5344CB8AC3E}">
        <p14:creationId xmlns:p14="http://schemas.microsoft.com/office/powerpoint/2010/main" val="182981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pH du sol (H</a:t>
            </a:r>
            <a:r>
              <a:rPr lang="en-GB" baseline="-25000" dirty="0"/>
              <a:t>2</a:t>
            </a:r>
            <a:r>
              <a:rPr lang="en-GB" dirty="0"/>
              <a:t>O)</a:t>
            </a:r>
            <a:endParaRPr lang="en-GB" baseline="-25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4" y="1627200"/>
            <a:ext cx="2801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pH du sol le plus </a:t>
            </a:r>
            <a:r>
              <a:rPr lang="en-GB" dirty="0" err="1"/>
              <a:t>élevé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à BIODYN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Liming dans CONFYM </a:t>
            </a:r>
            <a:br>
              <a:rPr lang="en-GB" dirty="0"/>
            </a:br>
            <a:r>
              <a:rPr lang="en-GB" dirty="0"/>
              <a:t>et CONMIN dans PRC3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C5947BD-249E-4E1B-BAF0-970B02C364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47" y="1655620"/>
            <a:ext cx="5766816" cy="39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77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0F75FD1-4C84-44E9-B488-8D5577BC85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10" y="1730045"/>
            <a:ext cx="5524805" cy="4040734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824" y="619200"/>
            <a:ext cx="10666376" cy="1008000"/>
          </a:xfrm>
        </p:spPr>
        <p:txBody>
          <a:bodyPr/>
          <a:lstStyle/>
          <a:p>
            <a:r>
              <a:rPr lang="en-GB" dirty="0"/>
              <a:t>Émissions de gaz à effet de serre transmises par le sol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3" y="1608234"/>
            <a:ext cx="4422777" cy="4524315"/>
          </a:xfrm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Variations du stock C dans </a:t>
            </a:r>
            <a:r>
              <a:rPr lang="en-GB" sz="1800" dirty="0" err="1"/>
              <a:t>l’hypothèse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 err="1"/>
              <a:t>d’une</a:t>
            </a:r>
            <a:r>
              <a:rPr lang="en-GB" sz="1800" dirty="0"/>
              <a:t> densité apparente constante pour </a:t>
            </a:r>
            <a:br>
              <a:rPr lang="en-GB" sz="1800" dirty="0"/>
            </a:br>
            <a:r>
              <a:rPr lang="en-GB" sz="1800" dirty="0" err="1"/>
              <a:t>chaque</a:t>
            </a:r>
            <a:r>
              <a:rPr lang="en-GB" sz="1800" dirty="0"/>
              <a:t> parcelle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err="1"/>
              <a:t>Campagne</a:t>
            </a:r>
            <a:r>
              <a:rPr lang="en-GB" sz="1800" dirty="0"/>
              <a:t> de mesure de N</a:t>
            </a:r>
            <a:r>
              <a:rPr lang="en-GB" sz="1800" baseline="-25000" dirty="0"/>
              <a:t>2</a:t>
            </a:r>
            <a:r>
              <a:rPr lang="en-GB" sz="1800" dirty="0"/>
              <a:t>O pendant </a:t>
            </a:r>
            <a:br>
              <a:rPr lang="en-GB" sz="1800" dirty="0"/>
            </a:br>
            <a:r>
              <a:rPr lang="en-GB" sz="1800" dirty="0"/>
              <a:t>571 </a:t>
            </a:r>
            <a:r>
              <a:rPr lang="en-GB" sz="1800" dirty="0" err="1"/>
              <a:t>jours</a:t>
            </a:r>
            <a:r>
              <a:rPr lang="en-GB" sz="1800" dirty="0"/>
              <a:t> (trèfle des </a:t>
            </a:r>
            <a:r>
              <a:rPr lang="en-GB" sz="1800" dirty="0" err="1"/>
              <a:t>prés</a:t>
            </a:r>
            <a:r>
              <a:rPr lang="en-GB" sz="1800" dirty="0"/>
              <a:t> - maïs - culture </a:t>
            </a:r>
            <a:br>
              <a:rPr lang="en-GB" sz="1800" dirty="0"/>
            </a:br>
            <a:r>
              <a:rPr lang="en-GB" sz="1800" dirty="0"/>
              <a:t>de couverture)</a:t>
            </a:r>
            <a:endParaRPr lang="de-CH" sz="1800" dirty="0">
              <a:solidFill>
                <a:srgbClr val="000000"/>
              </a:solidFill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Le site du terrain comme limite du système</a:t>
            </a:r>
            <a:endParaRPr lang="de-CH" sz="1800" dirty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Les émissions de N</a:t>
            </a:r>
            <a:r>
              <a:rPr lang="en-GB" sz="1800" baseline="-25000" dirty="0"/>
              <a:t>2</a:t>
            </a:r>
            <a:r>
              <a:rPr lang="en-GB" sz="1800" dirty="0"/>
              <a:t>O sont à </a:t>
            </a:r>
            <a:r>
              <a:rPr lang="en-GB" sz="1800" dirty="0" err="1"/>
              <a:t>l’origine</a:t>
            </a:r>
            <a:r>
              <a:rPr lang="en-GB" sz="1800" dirty="0"/>
              <a:t> de </a:t>
            </a:r>
            <a:r>
              <a:rPr lang="en-GB" sz="1800" dirty="0" err="1"/>
              <a:t>l’impact</a:t>
            </a:r>
            <a:r>
              <a:rPr lang="en-GB" sz="1800" dirty="0"/>
              <a:t> sur le climat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Les augmentations de SOC, en particulier </a:t>
            </a:r>
            <a:br>
              <a:rPr lang="en-GB" sz="1800" dirty="0"/>
            </a:br>
            <a:r>
              <a:rPr lang="en-GB" sz="1800" dirty="0"/>
              <a:t>dans BIODYN, </a:t>
            </a:r>
            <a:r>
              <a:rPr lang="en-GB" sz="1800" dirty="0" err="1"/>
              <a:t>n’ont</a:t>
            </a:r>
            <a:r>
              <a:rPr lang="en-GB" sz="1800" dirty="0"/>
              <a:t> pas augmenté les </a:t>
            </a:r>
            <a:r>
              <a:rPr lang="en-GB" sz="1800" dirty="0" err="1"/>
              <a:t>émissions</a:t>
            </a:r>
            <a:r>
              <a:rPr lang="en-GB" sz="1800" dirty="0"/>
              <a:t> de N</a:t>
            </a:r>
            <a:r>
              <a:rPr lang="en-GB" sz="1800" baseline="-25000" dirty="0"/>
              <a:t>2</a:t>
            </a:r>
            <a:r>
              <a:rPr lang="en-GB" sz="1800" dirty="0"/>
              <a:t>O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56 % de GES en suspension dans le sol </a:t>
            </a:r>
            <a:br>
              <a:rPr lang="en-GB" sz="1800" dirty="0"/>
            </a:b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moins</a:t>
            </a:r>
            <a:r>
              <a:rPr lang="en-GB" sz="1800" dirty="0"/>
              <a:t> dans BIODYN/BIOORG par rapport à CONFYM/CONMIN  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AF3B6AB-1F54-4252-B06C-4D8AA4CFEFA5}"/>
              </a:ext>
            </a:extLst>
          </p:cNvPr>
          <p:cNvSpPr txBox="1"/>
          <p:nvPr/>
        </p:nvSpPr>
        <p:spPr>
          <a:xfrm>
            <a:off x="8347208" y="5542237"/>
            <a:ext cx="3136126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Skinner et al. (2019): Scientific Report</a:t>
            </a:r>
            <a:endParaRPr lang="de-CH" sz="1000" dirty="0">
              <a:solidFill>
                <a:schemeClr val="accent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449E86-0957-49AC-9510-D675F2113146}"/>
              </a:ext>
            </a:extLst>
          </p:cNvPr>
          <p:cNvSpPr txBox="1"/>
          <p:nvPr/>
        </p:nvSpPr>
        <p:spPr>
          <a:xfrm>
            <a:off x="7388043" y="5747278"/>
            <a:ext cx="4113224" cy="547376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72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Structure du sol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68AFEF-A742-4B10-B959-E4D01E3717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34" y="1479144"/>
            <a:ext cx="5540731" cy="44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3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Stabilité des agrégats du sol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8AC371-F326-4BCB-82F5-DC4ED00A8B83}"/>
              </a:ext>
            </a:extLst>
          </p:cNvPr>
          <p:cNvSpPr txBox="1"/>
          <p:nvPr/>
        </p:nvSpPr>
        <p:spPr>
          <a:xfrm>
            <a:off x="6581562" y="5703729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Fliessbach et al. (2000) : Konferenzbeitrag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A50064-6234-4971-AB75-F6ED7634F3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44" y="1566000"/>
            <a:ext cx="8135112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57B4A0-DCE8-4E84-8B26-0C65BA3D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Publications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2AE76A-F740-4785-AD25-5CB9B8A195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44" y="1630799"/>
            <a:ext cx="8019288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89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671759B6-7F6C-4FD3-989C-B0F282FE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3" y="1315005"/>
            <a:ext cx="6825996" cy="467258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Qualité biologique du sol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086A0B-8644-46A1-AE76-51F5ACC43534}"/>
              </a:ext>
            </a:extLst>
          </p:cNvPr>
          <p:cNvSpPr txBox="1"/>
          <p:nvPr/>
        </p:nvSpPr>
        <p:spPr>
          <a:xfrm>
            <a:off x="7367588" y="5738130"/>
            <a:ext cx="4098988" cy="303382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815C98-3ACC-4ED0-9773-EE4CEEEF20C7}"/>
              </a:ext>
            </a:extLst>
          </p:cNvPr>
          <p:cNvSpPr txBox="1"/>
          <p:nvPr/>
        </p:nvSpPr>
        <p:spPr>
          <a:xfrm>
            <a:off x="809626" y="1627199"/>
            <a:ext cx="3018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Qualité biologique du sol </a:t>
            </a:r>
            <a:br>
              <a:rPr lang="en-US" dirty="0"/>
            </a:br>
            <a:r>
              <a:rPr lang="en-US" dirty="0"/>
              <a:t>la plus élevée dans BIODYN, suivi de BIOORG, CONFYM et CONMIN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2556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205EE639-FABE-48D6-89CC-6C6CD6C76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37" y="1658072"/>
            <a:ext cx="6099200" cy="4331724"/>
          </a:xfrm>
          <a:noFill/>
          <a:ln w="28575"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Diversité des espèces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58AFC4B-6150-4E19-B497-E8EC161A9BA6}"/>
              </a:ext>
            </a:extLst>
          </p:cNvPr>
          <p:cNvSpPr txBox="1"/>
          <p:nvPr/>
        </p:nvSpPr>
        <p:spPr>
          <a:xfrm>
            <a:off x="809627" y="1627199"/>
            <a:ext cx="3220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BIOORG et BIOODYN ont montré une diversité accrue pour la microflore, la macrofaune et les </a:t>
            </a:r>
            <a:r>
              <a:rPr lang="en-US" dirty="0" err="1"/>
              <a:t>adventices</a:t>
            </a:r>
            <a:r>
              <a:rPr lang="en-US" dirty="0"/>
              <a:t>.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95DC9B-C8FE-4ECD-BB29-1355ACE0847E}"/>
              </a:ext>
            </a:extLst>
          </p:cNvPr>
          <p:cNvSpPr txBox="1"/>
          <p:nvPr/>
        </p:nvSpPr>
        <p:spPr>
          <a:xfrm>
            <a:off x="7527159" y="5125232"/>
            <a:ext cx="3961900" cy="906487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Birkhofer</a:t>
            </a:r>
            <a:r>
              <a:rPr lang="en-US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(2008): Soil Biology and Biochemistry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Hartmann et al. (2015): ISME Journal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Esperschütz</a:t>
            </a:r>
            <a:r>
              <a:rPr lang="en-US" sz="10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(2007): FEMS Microbiology Ecology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Pfiffner</a:t>
            </a:r>
            <a:r>
              <a:rPr lang="en-US" sz="10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&amp; Mäder (1997): Biological Agriculture &amp; Horticulture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Rotchés-Ribalta</a:t>
            </a:r>
            <a:r>
              <a:rPr lang="en-US" sz="10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(2020): Applied Vegetation Science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91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Diversité microbienne du sol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815C98-3ACC-4ED0-9773-EE4CEEEF20C7}"/>
              </a:ext>
            </a:extLst>
          </p:cNvPr>
          <p:cNvSpPr txBox="1"/>
          <p:nvPr/>
        </p:nvSpPr>
        <p:spPr>
          <a:xfrm>
            <a:off x="766763" y="5220000"/>
            <a:ext cx="805697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Approche par amplicon ciblant les </a:t>
            </a:r>
            <a:r>
              <a:rPr lang="de-CH" dirty="0"/>
              <a:t>gènes</a:t>
            </a:r>
            <a:r>
              <a:rPr lang="en-GB" dirty="0"/>
              <a:t> marqueurs de </a:t>
            </a:r>
            <a:r>
              <a:rPr lang="en-GB" dirty="0" err="1"/>
              <a:t>l’ARNr</a:t>
            </a:r>
            <a:r>
              <a:rPr lang="en-GB" dirty="0"/>
              <a:t> 16S et de </a:t>
            </a:r>
            <a:r>
              <a:rPr lang="en-GB" dirty="0" err="1"/>
              <a:t>l’ITS</a:t>
            </a:r>
            <a:r>
              <a:rPr lang="en-GB" dirty="0"/>
              <a:t> 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Influence plus forte du système de culture sur les champignons</a:t>
            </a:r>
            <a:endParaRPr lang="de-CH" dirty="0"/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Influence plus forte de </a:t>
            </a:r>
            <a:r>
              <a:rPr lang="en-US" dirty="0" err="1"/>
              <a:t>l’intensité</a:t>
            </a:r>
            <a:r>
              <a:rPr lang="en-US" dirty="0"/>
              <a:t> de l’</a:t>
            </a:r>
            <a:r>
              <a:rPr lang="en-GB" dirty="0" err="1"/>
              <a:t>engrais</a:t>
            </a:r>
            <a:r>
              <a:rPr lang="en-GB" dirty="0"/>
              <a:t> </a:t>
            </a:r>
            <a:r>
              <a:rPr lang="en-US" dirty="0"/>
              <a:t>organique sur les bactéries</a:t>
            </a: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AB2DFB-FCD5-4002-870A-2DD342F7D948}"/>
              </a:ext>
            </a:extLst>
          </p:cNvPr>
          <p:cNvSpPr txBox="1"/>
          <p:nvPr/>
        </p:nvSpPr>
        <p:spPr>
          <a:xfrm>
            <a:off x="7826362" y="5230800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Lori et al. (2023) : FEMS </a:t>
            </a:r>
            <a:r>
              <a:rPr lang="de-CH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Microbiology </a:t>
            </a:r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Ecology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75F3842-6BB4-455E-86C8-BD9F60209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4" y="1627200"/>
            <a:ext cx="9707267" cy="3401567"/>
          </a:xfrm>
        </p:spPr>
      </p:pic>
    </p:spTree>
    <p:extLst>
      <p:ext uri="{BB962C8B-B14F-4D97-AF65-F5344CB8AC3E}">
        <p14:creationId xmlns:p14="http://schemas.microsoft.com/office/powerpoint/2010/main" val="3573205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15EA1-6D1A-4BEB-B224-A3DF267D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64765"/>
            <a:ext cx="10540837" cy="1008000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Consommation</a:t>
            </a:r>
            <a:r>
              <a:rPr lang="en-US" dirty="0"/>
              <a:t> </a:t>
            </a:r>
            <a:r>
              <a:rPr lang="en-US" dirty="0" err="1"/>
              <a:t>d’énergie</a:t>
            </a:r>
            <a:r>
              <a:rPr lang="en-US" dirty="0"/>
              <a:t> et potentiel de réchauffement planétaire dans le cadre de </a:t>
            </a:r>
            <a:r>
              <a:rPr lang="en-US" dirty="0" err="1"/>
              <a:t>l’essai</a:t>
            </a:r>
            <a:r>
              <a:rPr lang="en-US" dirty="0"/>
              <a:t> DOK (1985-1998) </a:t>
            </a:r>
            <a:r>
              <a:rPr lang="en-US" dirty="0" err="1"/>
              <a:t>d’après</a:t>
            </a:r>
            <a:r>
              <a:rPr lang="en-US" dirty="0"/>
              <a:t> une analyse du cycle de vie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5CE010-D4E6-46CC-9E01-16CF6E5FB3AA}"/>
              </a:ext>
            </a:extLst>
          </p:cNvPr>
          <p:cNvSpPr txBox="1"/>
          <p:nvPr/>
        </p:nvSpPr>
        <p:spPr>
          <a:xfrm>
            <a:off x="6363954" y="4720373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Nemecek et al. (2011)</a:t>
            </a:r>
            <a:endParaRPr lang="de-CH" sz="1000" dirty="0">
              <a:solidFill>
                <a:schemeClr val="accent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BEACA5C-3261-45E0-8623-65EF21C7DB31}"/>
              </a:ext>
            </a:extLst>
          </p:cNvPr>
          <p:cNvSpPr txBox="1"/>
          <p:nvPr/>
        </p:nvSpPr>
        <p:spPr>
          <a:xfrm>
            <a:off x="766763" y="5131178"/>
            <a:ext cx="10585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Économies</a:t>
            </a:r>
            <a:r>
              <a:rPr lang="en-US" dirty="0"/>
              <a:t> </a:t>
            </a:r>
            <a:r>
              <a:rPr lang="en-US" dirty="0" err="1"/>
              <a:t>d’énergie</a:t>
            </a:r>
            <a:r>
              <a:rPr lang="en-US" dirty="0"/>
              <a:t> : </a:t>
            </a:r>
            <a:r>
              <a:rPr lang="en-US" dirty="0" err="1"/>
              <a:t>L’agriculture</a:t>
            </a:r>
            <a:r>
              <a:rPr lang="en-US" dirty="0"/>
              <a:t> </a:t>
            </a:r>
            <a:r>
              <a:rPr lang="en-US" dirty="0" err="1"/>
              <a:t>biologique</a:t>
            </a:r>
            <a:r>
              <a:rPr lang="en-US" dirty="0"/>
              <a:t> </a:t>
            </a:r>
            <a:r>
              <a:rPr lang="en-US" dirty="0" err="1"/>
              <a:t>n’utilise</a:t>
            </a:r>
            <a:r>
              <a:rPr lang="en-US" dirty="0"/>
              <a:t> pas </a:t>
            </a:r>
            <a:r>
              <a:rPr lang="en-US" dirty="0" err="1"/>
              <a:t>d’engrais</a:t>
            </a:r>
            <a:r>
              <a:rPr lang="en-US" dirty="0"/>
              <a:t> ni de pesticides chimiques de synthèse. </a:t>
            </a:r>
            <a:br>
              <a:rPr lang="en-US" dirty="0"/>
            </a:br>
            <a:r>
              <a:rPr lang="en-US" dirty="0"/>
              <a:t>Par rapport à </a:t>
            </a:r>
            <a:r>
              <a:rPr lang="en-US" dirty="0" err="1"/>
              <a:t>l’agriculture</a:t>
            </a:r>
            <a:r>
              <a:rPr lang="en-US" dirty="0"/>
              <a:t> conventionnelle, la </a:t>
            </a:r>
            <a:r>
              <a:rPr lang="en-US" dirty="0" err="1"/>
              <a:t>consommation</a:t>
            </a:r>
            <a:r>
              <a:rPr lang="en-US" dirty="0"/>
              <a:t> </a:t>
            </a:r>
            <a:r>
              <a:rPr lang="en-US" dirty="0" err="1"/>
              <a:t>d’énergie</a:t>
            </a:r>
            <a:r>
              <a:rPr lang="en-US" dirty="0"/>
              <a:t> est donc inférieure de 30 %.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Cet avantage est réduit à 10-20 % par unité de rendement.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92D36A-9D97-44A8-868B-82BCC0EFA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21" y="1912467"/>
            <a:ext cx="7622357" cy="28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54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Merci à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5045628" cy="4247542"/>
          </a:xfrm>
        </p:spPr>
        <p:txBody>
          <a:bodyPr>
            <a:normAutofit fontScale="62500" lnSpcReduction="20000"/>
          </a:bodyPr>
          <a:lstStyle/>
          <a:p>
            <a:r>
              <a:rPr lang="de-CH" b="1" dirty="0"/>
              <a:t>Financement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dirty="0"/>
              <a:t>Office fédéral de </a:t>
            </a:r>
            <a:r>
              <a:rPr lang="en-US" dirty="0" err="1"/>
              <a:t>l’agriculture</a:t>
            </a:r>
            <a:r>
              <a:rPr lang="en-US" dirty="0"/>
              <a:t> OFAG</a:t>
            </a:r>
            <a:endParaRPr lang="de-CH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dirty="0"/>
              <a:t>Office fédéral de </a:t>
            </a:r>
            <a:r>
              <a:rPr lang="en-US" dirty="0" err="1"/>
              <a:t>l’environnement</a:t>
            </a:r>
            <a:r>
              <a:rPr lang="en-US" dirty="0"/>
              <a:t> OFEV</a:t>
            </a:r>
            <a:endParaRPr lang="de-CH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dirty="0"/>
              <a:t>Fonds national </a:t>
            </a:r>
            <a:r>
              <a:rPr lang="de-CH" dirty="0"/>
              <a:t>suisse </a:t>
            </a:r>
            <a:r>
              <a:rPr lang="en-GB" dirty="0"/>
              <a:t>de la recherche scientifique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dirty="0"/>
              <a:t>Fonds </a:t>
            </a:r>
            <a:r>
              <a:rPr lang="de-CH" dirty="0"/>
              <a:t>Coop </a:t>
            </a:r>
            <a:r>
              <a:rPr lang="en-GB" dirty="0"/>
              <a:t>pour le développement durable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dirty="0"/>
              <a:t>Commission </a:t>
            </a:r>
            <a:r>
              <a:rPr lang="de-CH" dirty="0"/>
              <a:t>européenne</a:t>
            </a:r>
          </a:p>
          <a:p>
            <a:pPr>
              <a:spcBef>
                <a:spcPts val="1800"/>
              </a:spcBef>
            </a:pPr>
            <a:r>
              <a:rPr lang="en-US" b="1" dirty="0"/>
              <a:t>Location des zones </a:t>
            </a:r>
            <a:r>
              <a:rPr lang="en-US" b="1" dirty="0" err="1"/>
              <a:t>d’étude</a:t>
            </a:r>
            <a:r>
              <a:rPr lang="en-US" b="1" dirty="0"/>
              <a:t> </a:t>
            </a:r>
            <a:r>
              <a:rPr lang="en-US" b="1" dirty="0" err="1"/>
              <a:t>Therwil</a:t>
            </a:r>
            <a:endParaRPr lang="de-CH" b="1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dirty="0"/>
              <a:t>Coopérative agricole, </a:t>
            </a:r>
            <a:r>
              <a:rPr lang="en-GB" dirty="0" err="1"/>
              <a:t>Birsmattehof</a:t>
            </a:r>
            <a:r>
              <a:rPr lang="en-GB" dirty="0"/>
              <a:t>, </a:t>
            </a:r>
            <a:r>
              <a:rPr lang="en-GB" dirty="0" err="1"/>
              <a:t>Therwil</a:t>
            </a:r>
            <a:endParaRPr lang="en-GB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dirty="0"/>
              <a:t>Famille </a:t>
            </a:r>
            <a:r>
              <a:rPr lang="en-GB" dirty="0" err="1"/>
              <a:t>Stamm</a:t>
            </a:r>
            <a:r>
              <a:rPr lang="en-GB" dirty="0"/>
              <a:t>, </a:t>
            </a:r>
            <a:r>
              <a:rPr lang="en-GB" dirty="0" err="1"/>
              <a:t>Oberwil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/>
              <a:t>Institutions partenaires</a:t>
            </a:r>
          </a:p>
          <a:p>
            <a:r>
              <a:rPr lang="en-GB" dirty="0"/>
              <a:t>Équipes de terrain</a:t>
            </a:r>
          </a:p>
          <a:p>
            <a:r>
              <a:rPr lang="en-GB" dirty="0"/>
              <a:t>Consultation des agriculteurs</a:t>
            </a:r>
          </a:p>
        </p:txBody>
      </p:sp>
      <p:pic>
        <p:nvPicPr>
          <p:cNvPr id="5" name="Bildplatzhalter 5">
            <a:extLst>
              <a:ext uri="{FF2B5EF4-FFF2-40B4-BE49-F238E27FC236}">
                <a16:creationId xmlns:a16="http://schemas.microsoft.com/office/drawing/2014/main" id="{CCABE20B-1C29-4DB6-A20E-D07D431749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3969" y="815009"/>
            <a:ext cx="5549208" cy="5134941"/>
          </a:xfrm>
        </p:spPr>
      </p:pic>
    </p:spTree>
    <p:extLst>
      <p:ext uri="{BB962C8B-B14F-4D97-AF65-F5344CB8AC3E}">
        <p14:creationId xmlns:p14="http://schemas.microsoft.com/office/powerpoint/2010/main" val="2903581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2800" dirty="0" err="1"/>
              <a:t>FiBL </a:t>
            </a:r>
            <a:r>
              <a:rPr lang="en-US" sz="2800" dirty="0"/>
              <a:t>en ligne</a:t>
            </a:r>
          </a:p>
        </p:txBody>
      </p:sp>
      <p:pic>
        <p:nvPicPr>
          <p:cNvPr id="6" name="Grafik 5">
            <a:hlinkClick r:id="rId3"/>
            <a:extLst>
              <a:ext uri="{FF2B5EF4-FFF2-40B4-BE49-F238E27FC236}">
                <a16:creationId xmlns:a16="http://schemas.microsoft.com/office/drawing/2014/main" id="{BF6CD206-2BDA-4C01-8B01-89110A623B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0" y="3092345"/>
            <a:ext cx="630776" cy="630776"/>
          </a:xfrm>
          <a:prstGeom prst="rect">
            <a:avLst/>
          </a:prstGeom>
        </p:spPr>
      </p:pic>
      <p:pic>
        <p:nvPicPr>
          <p:cNvPr id="7" name="Picture 4" descr="https://lh3.googleusercontent.com/ZZPdzvlpK9r_Df9C3M7j1rNRi7hhHRvPhlklJ3lfi5jk86Jd1s0Y5wcQ1QgbVaAP5Q=w300">
            <a:hlinkClick r:id="rId5"/>
            <a:extLst>
              <a:ext uri="{FF2B5EF4-FFF2-40B4-BE49-F238E27FC236}">
                <a16:creationId xmlns:a16="http://schemas.microsoft.com/office/drawing/2014/main" id="{2E1A64DE-A23E-4B60-BC63-082FC841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60" y="4501178"/>
            <a:ext cx="630776" cy="63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8">
            <a:hlinkClick r:id="rId7"/>
            <a:extLst>
              <a:ext uri="{FF2B5EF4-FFF2-40B4-BE49-F238E27FC236}">
                <a16:creationId xmlns:a16="http://schemas.microsoft.com/office/drawing/2014/main" id="{04A58C70-88EA-467E-A1B8-3FDBD4536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37" y="4501178"/>
            <a:ext cx="630776" cy="630776"/>
          </a:xfrm>
          <a:prstGeom prst="rect">
            <a:avLst/>
          </a:prstGeom>
        </p:spPr>
      </p:pic>
      <p:grpSp>
        <p:nvGrpSpPr>
          <p:cNvPr id="9" name="Gruppieren 13">
            <a:extLst>
              <a:ext uri="{FF2B5EF4-FFF2-40B4-BE49-F238E27FC236}">
                <a16:creationId xmlns:a16="http://schemas.microsoft.com/office/drawing/2014/main" id="{F4CFC890-F626-4615-8E22-45996A3DCB30}"/>
              </a:ext>
            </a:extLst>
          </p:cNvPr>
          <p:cNvGrpSpPr/>
          <p:nvPr/>
        </p:nvGrpSpPr>
        <p:grpSpPr>
          <a:xfrm>
            <a:off x="686852" y="1618779"/>
            <a:ext cx="997206" cy="997206"/>
            <a:chOff x="4114800" y="2971800"/>
            <a:chExt cx="997206" cy="997206"/>
          </a:xfrm>
        </p:grpSpPr>
        <p:pic>
          <p:nvPicPr>
            <p:cNvPr id="10" name="Grafik 9" descr="Welt">
              <a:hlinkClick r:id="rId9"/>
              <a:extLst>
                <a:ext uri="{FF2B5EF4-FFF2-40B4-BE49-F238E27FC236}">
                  <a16:creationId xmlns:a16="http://schemas.microsoft.com/office/drawing/2014/main" id="{11A452EF-4134-42F5-A38B-3CA233F31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11" name="Grafik 12" descr="Cursor">
              <a:extLst>
                <a:ext uri="{FF2B5EF4-FFF2-40B4-BE49-F238E27FC236}">
                  <a16:creationId xmlns:a16="http://schemas.microsoft.com/office/drawing/2014/main" id="{CFB9C7C8-273C-4E2A-A56E-BA2F81BF7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61578" y="3418578"/>
              <a:ext cx="550428" cy="550428"/>
            </a:xfrm>
            <a:prstGeom prst="rect">
              <a:avLst/>
            </a:prstGeom>
          </p:spPr>
        </p:pic>
      </p:grpSp>
      <p:grpSp>
        <p:nvGrpSpPr>
          <p:cNvPr id="12" name="Gruppieren 14">
            <a:extLst>
              <a:ext uri="{FF2B5EF4-FFF2-40B4-BE49-F238E27FC236}">
                <a16:creationId xmlns:a16="http://schemas.microsoft.com/office/drawing/2014/main" id="{D33376C0-144D-4F7E-8A28-4A818E1D2700}"/>
              </a:ext>
            </a:extLst>
          </p:cNvPr>
          <p:cNvGrpSpPr/>
          <p:nvPr/>
        </p:nvGrpSpPr>
        <p:grpSpPr>
          <a:xfrm>
            <a:off x="4012725" y="1620674"/>
            <a:ext cx="997206" cy="997206"/>
            <a:chOff x="4114800" y="2971800"/>
            <a:chExt cx="997206" cy="997206"/>
          </a:xfrm>
        </p:grpSpPr>
        <p:pic>
          <p:nvPicPr>
            <p:cNvPr id="13" name="Grafik 15" descr="Welt">
              <a:hlinkClick r:id="rId14"/>
              <a:extLst>
                <a:ext uri="{FF2B5EF4-FFF2-40B4-BE49-F238E27FC236}">
                  <a16:creationId xmlns:a16="http://schemas.microsoft.com/office/drawing/2014/main" id="{6B8D3643-EC88-466A-97A9-28CC0CEA0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14" name="Grafik 16" descr="Cursor">
              <a:extLst>
                <a:ext uri="{FF2B5EF4-FFF2-40B4-BE49-F238E27FC236}">
                  <a16:creationId xmlns:a16="http://schemas.microsoft.com/office/drawing/2014/main" id="{A44180DF-8679-40B7-A2B5-A8A21811F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61578" y="3418578"/>
              <a:ext cx="550428" cy="550428"/>
            </a:xfrm>
            <a:prstGeom prst="rect">
              <a:avLst/>
            </a:prstGeom>
          </p:spPr>
        </p:pic>
      </p:grpSp>
      <p:sp>
        <p:nvSpPr>
          <p:cNvPr id="15" name="Textfeld 17">
            <a:extLst>
              <a:ext uri="{FF2B5EF4-FFF2-40B4-BE49-F238E27FC236}">
                <a16:creationId xmlns:a16="http://schemas.microsoft.com/office/drawing/2014/main" id="{004A8BFB-0EE8-4AE3-8AD5-19E8EF04F7EA}"/>
              </a:ext>
            </a:extLst>
          </p:cNvPr>
          <p:cNvSpPr txBox="1"/>
          <p:nvPr/>
        </p:nvSpPr>
        <p:spPr>
          <a:xfrm>
            <a:off x="1670042" y="1879106"/>
            <a:ext cx="18894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9"/>
              </a:rPr>
              <a:t>www.fibl.org</a:t>
            </a:r>
            <a:endParaRPr lang="de-CH" sz="2600" dirty="0"/>
          </a:p>
        </p:txBody>
      </p:sp>
      <p:sp>
        <p:nvSpPr>
          <p:cNvPr id="16" name="Textfeld 19">
            <a:extLst>
              <a:ext uri="{FF2B5EF4-FFF2-40B4-BE49-F238E27FC236}">
                <a16:creationId xmlns:a16="http://schemas.microsoft.com/office/drawing/2014/main" id="{B9DBE0D9-2069-49FF-81E0-D08A491CD529}"/>
              </a:ext>
            </a:extLst>
          </p:cNvPr>
          <p:cNvSpPr txBox="1"/>
          <p:nvPr/>
        </p:nvSpPr>
        <p:spPr>
          <a:xfrm>
            <a:off x="1670042" y="3176899"/>
            <a:ext cx="1069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 err="1">
                <a:hlinkClick r:id="rId3"/>
              </a:rPr>
              <a:t>fiblfilm</a:t>
            </a:r>
            <a:endParaRPr lang="de-CH" sz="2600" dirty="0"/>
          </a:p>
        </p:txBody>
      </p:sp>
      <p:sp>
        <p:nvSpPr>
          <p:cNvPr id="17" name="Textfeld 20">
            <a:extLst>
              <a:ext uri="{FF2B5EF4-FFF2-40B4-BE49-F238E27FC236}">
                <a16:creationId xmlns:a16="http://schemas.microsoft.com/office/drawing/2014/main" id="{065AF491-CDAB-4E83-B827-560D0D7EB9B6}"/>
              </a:ext>
            </a:extLst>
          </p:cNvPr>
          <p:cNvSpPr txBox="1"/>
          <p:nvPr/>
        </p:nvSpPr>
        <p:spPr>
          <a:xfrm>
            <a:off x="10042799" y="4587074"/>
            <a:ext cx="13773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5"/>
              </a:rPr>
              <a:t>@</a:t>
            </a:r>
            <a:r>
              <a:rPr lang="de-CH" sz="2600" dirty="0" err="1">
                <a:hlinkClick r:id="rId15"/>
              </a:rPr>
              <a:t>fiblorg</a:t>
            </a:r>
            <a:endParaRPr lang="de-CH" sz="2600" dirty="0"/>
          </a:p>
        </p:txBody>
      </p:sp>
      <p:sp>
        <p:nvSpPr>
          <p:cNvPr id="18" name="Textfeld 21">
            <a:extLst>
              <a:ext uri="{FF2B5EF4-FFF2-40B4-BE49-F238E27FC236}">
                <a16:creationId xmlns:a16="http://schemas.microsoft.com/office/drawing/2014/main" id="{FC7F9212-A2E3-452A-A630-52E01B7B574B}"/>
              </a:ext>
            </a:extLst>
          </p:cNvPr>
          <p:cNvSpPr txBox="1"/>
          <p:nvPr/>
        </p:nvSpPr>
        <p:spPr>
          <a:xfrm>
            <a:off x="1670041" y="4585733"/>
            <a:ext cx="19912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5"/>
              </a:rPr>
              <a:t>@FiBLaktuell</a:t>
            </a:r>
            <a:endParaRPr lang="de-CH" sz="2600" dirty="0"/>
          </a:p>
        </p:txBody>
      </p:sp>
      <p:sp>
        <p:nvSpPr>
          <p:cNvPr id="19" name="Textfeld 22">
            <a:extLst>
              <a:ext uri="{FF2B5EF4-FFF2-40B4-BE49-F238E27FC236}">
                <a16:creationId xmlns:a16="http://schemas.microsoft.com/office/drawing/2014/main" id="{CA24FA5F-BE16-4965-8330-7DE06A7EBF4D}"/>
              </a:ext>
            </a:extLst>
          </p:cNvPr>
          <p:cNvSpPr txBox="1"/>
          <p:nvPr/>
        </p:nvSpPr>
        <p:spPr>
          <a:xfrm>
            <a:off x="5026716" y="4587074"/>
            <a:ext cx="36658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7"/>
              </a:rPr>
              <a:t>linkedin.</a:t>
            </a:r>
            <a:r>
              <a:rPr lang="de-CH" sz="2600" dirty="0" err="1">
                <a:hlinkClick r:id="rId7"/>
              </a:rPr>
              <a:t>com/entreprise/fibl</a:t>
            </a:r>
            <a:endParaRPr lang="de-CH" sz="2600" dirty="0"/>
          </a:p>
        </p:txBody>
      </p:sp>
      <p:sp>
        <p:nvSpPr>
          <p:cNvPr id="20" name="Textfeld 17">
            <a:extLst>
              <a:ext uri="{FF2B5EF4-FFF2-40B4-BE49-F238E27FC236}">
                <a16:creationId xmlns:a16="http://schemas.microsoft.com/office/drawing/2014/main" id="{7F023B5F-FB76-4EC7-83C9-BE92BAA36C58}"/>
              </a:ext>
            </a:extLst>
          </p:cNvPr>
          <p:cNvSpPr txBox="1"/>
          <p:nvPr/>
        </p:nvSpPr>
        <p:spPr>
          <a:xfrm>
            <a:off x="5026716" y="1879874"/>
            <a:ext cx="30260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6"/>
              </a:rPr>
              <a:t>www.bioactualites.ch</a:t>
            </a:r>
            <a:endParaRPr lang="de-CH" sz="2600" dirty="0"/>
          </a:p>
        </p:txBody>
      </p:sp>
      <p:pic>
        <p:nvPicPr>
          <p:cNvPr id="21" name="Grafik 11">
            <a:hlinkClick r:id="rId15"/>
            <a:extLst>
              <a:ext uri="{FF2B5EF4-FFF2-40B4-BE49-F238E27FC236}">
                <a16:creationId xmlns:a16="http://schemas.microsoft.com/office/drawing/2014/main" id="{D2F7A303-C7AA-4FF8-B387-3DFEC667E73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20" y="4501178"/>
            <a:ext cx="629848" cy="62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8243BE0-A6E3-48E7-819D-EC143544BB0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13" y="3092345"/>
            <a:ext cx="630000" cy="630000"/>
          </a:xfrm>
          <a:prstGeom prst="rect">
            <a:avLst/>
          </a:prstGeom>
        </p:spPr>
      </p:pic>
      <p:sp>
        <p:nvSpPr>
          <p:cNvPr id="23" name="Textfeld 17">
            <a:extLst>
              <a:ext uri="{FF2B5EF4-FFF2-40B4-BE49-F238E27FC236}">
                <a16:creationId xmlns:a16="http://schemas.microsoft.com/office/drawing/2014/main" id="{F61E80D5-733C-48D4-B7E0-79C647669A6D}"/>
              </a:ext>
            </a:extLst>
          </p:cNvPr>
          <p:cNvSpPr txBox="1"/>
          <p:nvPr/>
        </p:nvSpPr>
        <p:spPr>
          <a:xfrm>
            <a:off x="5022384" y="3175874"/>
            <a:ext cx="5074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600" dirty="0">
                <a:hlinkClick r:id="rId19"/>
              </a:rPr>
              <a:t>Podcast «</a:t>
            </a:r>
            <a:r>
              <a:rPr lang="de-CH" sz="2600" dirty="0" err="1">
                <a:hlinkClick r:id="rId19"/>
              </a:rPr>
              <a:t>FiBL</a:t>
            </a:r>
            <a:r>
              <a:rPr lang="de-CH" sz="2600" dirty="0">
                <a:hlinkClick r:id="rId19"/>
              </a:rPr>
              <a:t> </a:t>
            </a:r>
            <a:r>
              <a:rPr lang="de-CH" sz="2600" dirty="0" err="1">
                <a:hlinkClick r:id="rId19"/>
              </a:rPr>
              <a:t>Collaboration</a:t>
            </a:r>
            <a:r>
              <a:rPr lang="de-CH" sz="2600" dirty="0">
                <a:hlinkClick r:id="rId19"/>
              </a:rPr>
              <a:t>»</a:t>
            </a: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1933412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05B3-848B-D84F-B838-AA9DCE90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de-CH" sz="2800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DD01-D6BD-724A-92D2-0B6B5F0F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627199"/>
            <a:ext cx="10515600" cy="417239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Institut de recherche en agriculture biologique FiBL</a:t>
            </a:r>
            <a:br>
              <a:rPr lang="en-GB" dirty="0"/>
            </a:br>
            <a:r>
              <a:rPr lang="en-GB" dirty="0" err="1"/>
              <a:t>Ackerstrasse </a:t>
            </a:r>
            <a:r>
              <a:rPr lang="en-GB" dirty="0"/>
              <a:t>113, Boîte 219</a:t>
            </a:r>
            <a:br>
              <a:rPr lang="en-GB" dirty="0"/>
            </a:br>
            <a:r>
              <a:rPr lang="en-GB" dirty="0"/>
              <a:t>5070 Frick</a:t>
            </a:r>
            <a:br>
              <a:rPr lang="en-GB" dirty="0"/>
            </a:br>
            <a:r>
              <a:rPr lang="en-GB" dirty="0"/>
              <a:t>Suisse</a:t>
            </a:r>
          </a:p>
          <a:p>
            <a:pPr marL="0" indent="0">
              <a:lnSpc>
                <a:spcPct val="20000"/>
              </a:lnSpc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Téléphone +41 (0)62 865 72 72</a:t>
            </a:r>
          </a:p>
          <a:p>
            <a:pPr marL="0" indent="0">
              <a:lnSpc>
                <a:spcPct val="20000"/>
              </a:lnSpc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info.suisse@fibl.org</a:t>
            </a:r>
            <a:br>
              <a:rPr lang="de-CH" dirty="0"/>
            </a:br>
            <a:r>
              <a:rPr lang="de-CH" dirty="0"/>
              <a:t>www.fibl.org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2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en-GB" dirty="0"/>
              <a:t>Situation et climat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1" y="1627200"/>
            <a:ext cx="4613718" cy="4270654"/>
          </a:xfrm>
        </p:spPr>
        <p:txBody>
          <a:bodyPr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/>
              <a:t>Situé au sud de Bâle entre </a:t>
            </a:r>
            <a:r>
              <a:rPr lang="en-AU" sz="2400" dirty="0" err="1"/>
              <a:t>Therwil</a:t>
            </a:r>
            <a:r>
              <a:rPr lang="en-AU" sz="2400" dirty="0"/>
              <a:t> et Biel-</a:t>
            </a:r>
            <a:r>
              <a:rPr lang="en-AU" sz="2400" dirty="0" err="1"/>
              <a:t>Benken</a:t>
            </a:r>
            <a:endParaRPr lang="de-CH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/>
              <a:t>Précipitations </a:t>
            </a:r>
            <a:r>
              <a:rPr lang="en-AU" sz="2400" dirty="0" err="1"/>
              <a:t>annuelles</a:t>
            </a:r>
            <a:r>
              <a:rPr lang="en-AU" sz="2400" dirty="0"/>
              <a:t> </a:t>
            </a:r>
            <a:r>
              <a:rPr lang="en-AU" sz="2400" dirty="0" err="1"/>
              <a:t>moyennes</a:t>
            </a:r>
            <a:r>
              <a:rPr lang="en-AU" sz="2400" dirty="0"/>
              <a:t> de 872 mm 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/>
              <a:t>Augmentation des températures au </a:t>
            </a:r>
            <a:r>
              <a:rPr lang="en-AU" sz="2400" dirty="0" err="1"/>
              <a:t>cours</a:t>
            </a:r>
            <a:r>
              <a:rPr lang="en-AU" sz="2400" dirty="0"/>
              <a:t> de l</a:t>
            </a:r>
            <a:r>
              <a:rPr lang="de-CH" sz="2400" dirty="0"/>
              <a:t>’</a:t>
            </a:r>
            <a:r>
              <a:rPr lang="en-AU" sz="2400" dirty="0" err="1"/>
              <a:t>expérience</a:t>
            </a:r>
            <a:r>
              <a:rPr lang="en-AU" sz="2400" dirty="0"/>
              <a:t> 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/>
              <a:t>Température moyenne annuelle :</a:t>
            </a:r>
            <a:br>
              <a:rPr lang="en-AU" sz="2400" dirty="0"/>
            </a:br>
            <a:r>
              <a:rPr lang="en-AU" sz="2400" dirty="0"/>
              <a:t>(moyenne sur 10 ans)  </a:t>
            </a:r>
          </a:p>
          <a:p>
            <a:pPr marL="230400" indent="-230400">
              <a:spcBef>
                <a:spcPts val="0"/>
              </a:spcBef>
            </a:pPr>
            <a:r>
              <a:rPr lang="de-CH" sz="2400" dirty="0"/>
              <a:t>	1978 : </a:t>
            </a:r>
            <a:r>
              <a:rPr lang="de-CH" sz="2400" b="1" dirty="0"/>
              <a:t>9,9 °C</a:t>
            </a:r>
            <a:r>
              <a:rPr lang="de-CH" sz="2400" dirty="0"/>
              <a:t>   </a:t>
            </a:r>
          </a:p>
          <a:p>
            <a:pPr marL="230400" indent="-230400">
              <a:spcBef>
                <a:spcPts val="0"/>
              </a:spcBef>
            </a:pPr>
            <a:r>
              <a:rPr lang="de-CH" sz="2400" dirty="0"/>
              <a:t>	2016 : </a:t>
            </a:r>
            <a:r>
              <a:rPr lang="de-CH" sz="2400" b="1" dirty="0"/>
              <a:t>11,5 °C</a:t>
            </a:r>
          </a:p>
        </p:txBody>
      </p:sp>
      <p:pic>
        <p:nvPicPr>
          <p:cNvPr id="5" name="Bildplatzhalter 5">
            <a:extLst>
              <a:ext uri="{FF2B5EF4-FFF2-40B4-BE49-F238E27FC236}">
                <a16:creationId xmlns:a16="http://schemas.microsoft.com/office/drawing/2014/main" id="{8F42AF98-3614-46D7-8924-12353CCBB0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6094800" y="0"/>
            <a:ext cx="6097200" cy="3028950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4CAB58A-6885-483B-B836-338927E333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82" y="3359246"/>
            <a:ext cx="4030539" cy="28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7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en-GB" dirty="0"/>
              <a:t>Configuration du terrain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4140388" cy="4247542"/>
          </a:xfrm>
        </p:spPr>
        <p:txBody>
          <a:bodyPr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Type de sol: </a:t>
            </a:r>
            <a:r>
              <a:rPr lang="en-GB" sz="2400" dirty="0" err="1"/>
              <a:t>luvisol</a:t>
            </a:r>
            <a:r>
              <a:rPr lang="en-GB" sz="2400" dirty="0"/>
              <a:t> haplique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GB" sz="2400" dirty="0"/>
              <a:t>Type de sol : 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Sable 12 %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Limon 72 %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Argile 16 %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/>
              <a:t>Même rotation des cultures et même travail du sol dans </a:t>
            </a:r>
            <a:r>
              <a:rPr lang="en-AU" sz="2400" dirty="0" err="1"/>
              <a:t>tous</a:t>
            </a:r>
            <a:r>
              <a:rPr lang="en-AU" sz="2400" dirty="0"/>
              <a:t> les systèmes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AU" sz="2400" dirty="0"/>
              <a:t>Imiter les systèmes agricoles certifiés</a:t>
            </a:r>
          </a:p>
          <a:p>
            <a:endParaRPr lang="de-CH" sz="2400" dirty="0"/>
          </a:p>
        </p:txBody>
      </p:sp>
      <p:pic>
        <p:nvPicPr>
          <p:cNvPr id="9" name="Bildplatzhalter 5">
            <a:extLst>
              <a:ext uri="{FF2B5EF4-FFF2-40B4-BE49-F238E27FC236}">
                <a16:creationId xmlns:a16="http://schemas.microsoft.com/office/drawing/2014/main" id="{3590842C-B121-46AA-BE11-54DF5ACFAF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0590" y="0"/>
            <a:ext cx="6203993" cy="6858000"/>
          </a:xfrm>
        </p:spPr>
      </p:pic>
    </p:spTree>
    <p:extLst>
      <p:ext uri="{BB962C8B-B14F-4D97-AF65-F5344CB8AC3E}">
        <p14:creationId xmlns:p14="http://schemas.microsoft.com/office/powerpoint/2010/main" val="299295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57B4A0-DCE8-4E84-8B26-0C65BA3D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/>
          <a:lstStyle/>
          <a:p>
            <a:r>
              <a:rPr lang="en-GB" dirty="0"/>
              <a:t>Systèmes de culture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7BF052-BD2B-44AB-BED0-B0C6AB535B5E}"/>
              </a:ext>
            </a:extLst>
          </p:cNvPr>
          <p:cNvSpPr txBox="1"/>
          <p:nvPr/>
        </p:nvSpPr>
        <p:spPr>
          <a:xfrm>
            <a:off x="762000" y="1627200"/>
            <a:ext cx="2263776" cy="3709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dirty="0">
                <a:solidFill>
                  <a:schemeClr val="accent4"/>
                </a:solidFill>
              </a:rPr>
              <a:t>BIODYN (D)</a:t>
            </a:r>
          </a:p>
          <a:p>
            <a:r>
              <a:rPr lang="en-GB" sz="1600" dirty="0" err="1"/>
              <a:t>biodynamique</a:t>
            </a:r>
            <a:r>
              <a:rPr lang="en-GB" sz="1600" dirty="0"/>
              <a:t> (Demeter)</a:t>
            </a:r>
          </a:p>
          <a:p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BIOORG (O)</a:t>
            </a:r>
          </a:p>
          <a:p>
            <a:r>
              <a:rPr lang="en-GB" sz="1600" dirty="0" err="1"/>
              <a:t>biologique</a:t>
            </a:r>
            <a:r>
              <a:rPr lang="en-GB" sz="1600" dirty="0"/>
              <a:t> (Bio Suisse)</a:t>
            </a:r>
          </a:p>
          <a:p>
            <a:endParaRPr lang="en-GB" sz="1600" dirty="0"/>
          </a:p>
          <a:p>
            <a:r>
              <a:rPr lang="en-GB" sz="1600" b="1" dirty="0">
                <a:solidFill>
                  <a:srgbClr val="C00000"/>
                </a:solidFill>
              </a:rPr>
              <a:t>CONFYM (C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GB" sz="1600" dirty="0"/>
              <a:t> </a:t>
            </a:r>
          </a:p>
          <a:p>
            <a:r>
              <a:rPr lang="en-GB" sz="1600" dirty="0"/>
              <a:t>conventionnel (IP Suisse)</a:t>
            </a:r>
          </a:p>
          <a:p>
            <a:endParaRPr lang="en-GB" sz="1600" b="1" dirty="0">
              <a:solidFill>
                <a:srgbClr val="FFC000"/>
              </a:solidFill>
            </a:endParaRPr>
          </a:p>
          <a:p>
            <a:r>
              <a:rPr lang="en-GB" sz="1600" b="1" dirty="0">
                <a:solidFill>
                  <a:srgbClr val="FFC000"/>
                </a:solidFill>
              </a:rPr>
              <a:t>CONMIN (M)</a:t>
            </a:r>
          </a:p>
          <a:p>
            <a:r>
              <a:rPr lang="en-GB" sz="1600" dirty="0"/>
              <a:t>conventionnel, </a:t>
            </a:r>
            <a:r>
              <a:rPr lang="en-GB" sz="1600" dirty="0" err="1"/>
              <a:t>purement</a:t>
            </a:r>
            <a:r>
              <a:rPr lang="en-GB" sz="1600" dirty="0"/>
              <a:t> minéral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271A9C-77F3-450C-A747-FE351E64D03E}"/>
              </a:ext>
            </a:extLst>
          </p:cNvPr>
          <p:cNvSpPr txBox="1"/>
          <p:nvPr/>
        </p:nvSpPr>
        <p:spPr>
          <a:xfrm>
            <a:off x="9480172" y="5903190"/>
            <a:ext cx="1911915" cy="270843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Mäder et al. (2002) : Science 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739DEA-F504-416A-9285-08EE8FADDB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99" y="1645911"/>
            <a:ext cx="8001274" cy="431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1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20712"/>
            <a:ext cx="4888727" cy="1008000"/>
          </a:xfrm>
        </p:spPr>
        <p:txBody>
          <a:bodyPr/>
          <a:lstStyle/>
          <a:p>
            <a:r>
              <a:rPr lang="de-CH" dirty="0"/>
              <a:t>Plan de situation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3" y="1665612"/>
            <a:ext cx="3384899" cy="4148254"/>
          </a:xfrm>
        </p:spPr>
        <p:txBody>
          <a:bodyPr>
            <a:noAutofit/>
          </a:bodyPr>
          <a:lstStyle/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8 proc</a:t>
            </a:r>
            <a:r>
              <a:rPr lang="en-AU" sz="2000" dirty="0" err="1"/>
              <a:t>édés</a:t>
            </a:r>
            <a:r>
              <a:rPr lang="de-CH" sz="2000" dirty="0"/>
              <a:t> </a:t>
            </a:r>
            <a:r>
              <a:rPr lang="de-CH" sz="2000" dirty="0" err="1"/>
              <a:t>sur</a:t>
            </a:r>
            <a:r>
              <a:rPr lang="de-CH" sz="2000" dirty="0"/>
              <a:t> </a:t>
            </a:r>
            <a:br>
              <a:rPr lang="de-CH" sz="2000" dirty="0"/>
            </a:br>
            <a:r>
              <a:rPr lang="de-CH" sz="2000" dirty="0"/>
              <a:t>3 </a:t>
            </a:r>
            <a:r>
              <a:rPr lang="de-CH" sz="2000" dirty="0" err="1"/>
              <a:t>sous-parcelles</a:t>
            </a:r>
            <a:r>
              <a:rPr lang="de-CH" sz="2000" dirty="0"/>
              <a:t> (A, B, C)</a:t>
            </a:r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Subdivisé</a:t>
            </a:r>
            <a:r>
              <a:rPr lang="en-US" sz="2000" dirty="0"/>
              <a:t> en 4 </a:t>
            </a:r>
            <a:r>
              <a:rPr lang="en-US" sz="2000" dirty="0" err="1"/>
              <a:t>lignes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et 4 répétitions</a:t>
            </a:r>
            <a:endParaRPr lang="de-CH" sz="2000" dirty="0"/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96 parcelles expérimentales (5x20m)</a:t>
            </a:r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Intensité de la </a:t>
            </a:r>
            <a:r>
              <a:rPr lang="de-CH" sz="2000" dirty="0" err="1"/>
              <a:t>fertilisation</a:t>
            </a:r>
            <a:r>
              <a:rPr lang="de-CH" sz="2000" dirty="0"/>
              <a:t>		</a:t>
            </a:r>
          </a:p>
          <a:p>
            <a:r>
              <a:rPr lang="de-CH" sz="2000" b="1" dirty="0"/>
              <a:t>0,7 UGB, 1,4 UGB</a:t>
            </a:r>
            <a:br>
              <a:rPr lang="de-CH" sz="2000" b="1" dirty="0"/>
            </a:br>
            <a:r>
              <a:rPr lang="de-CH" sz="2000" b="1" dirty="0"/>
              <a:t>(1 </a:t>
            </a:r>
            <a:r>
              <a:rPr lang="de-CH" sz="2000" dirty="0"/>
              <a:t>= </a:t>
            </a:r>
            <a:r>
              <a:rPr lang="de-CH" sz="2000" b="1" dirty="0" err="1"/>
              <a:t>moitié</a:t>
            </a:r>
            <a:r>
              <a:rPr lang="de-CH" sz="2000" b="1" dirty="0"/>
              <a:t>, 2 </a:t>
            </a:r>
            <a:r>
              <a:rPr lang="de-CH" sz="2000" dirty="0"/>
              <a:t>= </a:t>
            </a:r>
            <a:r>
              <a:rPr lang="en-GB" sz="2000" b="1" dirty="0" err="1"/>
              <a:t>habituel</a:t>
            </a:r>
            <a:r>
              <a:rPr lang="de-CH" sz="2000" b="1" dirty="0"/>
              <a:t>)</a:t>
            </a:r>
          </a:p>
          <a:p>
            <a:pPr marL="360000"/>
            <a:endParaRPr lang="de-CH" sz="2000" dirty="0"/>
          </a:p>
          <a:p>
            <a:r>
              <a:rPr lang="de-CH" sz="1600" dirty="0"/>
              <a:t>UGB= </a:t>
            </a:r>
            <a:r>
              <a:rPr lang="de-CH" sz="1600" dirty="0" err="1"/>
              <a:t>Unité de </a:t>
            </a:r>
            <a:r>
              <a:rPr lang="de-CH" sz="1600" dirty="0"/>
              <a:t>bétail</a:t>
            </a:r>
          </a:p>
          <a:p>
            <a:pPr marL="360000"/>
            <a:endParaRPr lang="de-CH" sz="1800" b="1" dirty="0"/>
          </a:p>
          <a:p>
            <a:pPr marL="360000"/>
            <a:endParaRPr lang="de-CH" sz="1800" b="1" dirty="0"/>
          </a:p>
          <a:p>
            <a:pPr marL="360000"/>
            <a:endParaRPr lang="de-CH" sz="1800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C9CFE64-B68E-4F3B-AD5A-5E42F951F2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28" y="1058280"/>
            <a:ext cx="7322820" cy="4911486"/>
          </a:xfr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5EF3D71-A462-4024-B977-09A425E35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7717" y="5363272"/>
            <a:ext cx="122368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1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0FF46-A723-4A19-937F-110DBFDC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n-GB" dirty="0"/>
              <a:t>Rotation des cultures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E5DDB3-F02D-4A9D-B720-7DC253DF29EA}"/>
              </a:ext>
            </a:extLst>
          </p:cNvPr>
          <p:cNvSpPr txBox="1"/>
          <p:nvPr/>
        </p:nvSpPr>
        <p:spPr>
          <a:xfrm>
            <a:off x="766763" y="1627200"/>
            <a:ext cx="2651604" cy="3707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Même rotation des cultures dans tous les systèmes</a:t>
            </a:r>
          </a:p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Adapté après chaque période de rotation des cultures </a:t>
            </a:r>
            <a:r>
              <a:rPr lang="de-CH" sz="2000" dirty="0"/>
              <a:t>(PRC) </a:t>
            </a:r>
          </a:p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7. PRC (2020-2026) similaire à 6. PRC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200" dirty="0">
              <a:solidFill>
                <a:srgbClr val="FF0000"/>
              </a:solidFill>
            </a:endParaRPr>
          </a:p>
        </p:txBody>
      </p:sp>
      <p:pic>
        <p:nvPicPr>
          <p:cNvPr id="5" name="Inhaltsplatzhalter 7">
            <a:extLst>
              <a:ext uri="{FF2B5EF4-FFF2-40B4-BE49-F238E27FC236}">
                <a16:creationId xmlns:a16="http://schemas.microsoft.com/office/drawing/2014/main" id="{7BE4A876-63D0-4CC7-81EA-6521678FD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21" y="1630800"/>
            <a:ext cx="7727590" cy="4385153"/>
          </a:xfrm>
        </p:spPr>
      </p:pic>
    </p:spTree>
    <p:extLst>
      <p:ext uri="{BB962C8B-B14F-4D97-AF65-F5344CB8AC3E}">
        <p14:creationId xmlns:p14="http://schemas.microsoft.com/office/powerpoint/2010/main" val="154584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en-GB" dirty="0"/>
              <a:t>Fécondation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1" y="1627199"/>
            <a:ext cx="2843187" cy="4116057"/>
          </a:xfrm>
        </p:spPr>
        <p:txBody>
          <a:bodyPr>
            <a:noAutofit/>
          </a:bodyPr>
          <a:lstStyle/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Les fumiers traités diffèrent en termes de durée de compostage et </a:t>
            </a:r>
            <a:r>
              <a:rPr lang="en-GB" sz="1600" dirty="0" err="1"/>
              <a:t>d’aération</a:t>
            </a:r>
            <a:endParaRPr lang="en-GB" sz="1600" dirty="0"/>
          </a:p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Les systèmes biologiques à 0,7 UGB reçoivent la moitié des apports </a:t>
            </a:r>
            <a:r>
              <a:rPr lang="en-GB" sz="1600" dirty="0" err="1"/>
              <a:t>en</a:t>
            </a:r>
            <a:r>
              <a:rPr lang="en-GB" sz="1600" dirty="0"/>
              <a:t> nutriments</a:t>
            </a:r>
          </a:p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629271-CA40-4D1B-B84B-73B44C4100EC}"/>
              </a:ext>
            </a:extLst>
          </p:cNvPr>
          <p:cNvSpPr txBox="1"/>
          <p:nvPr/>
        </p:nvSpPr>
        <p:spPr>
          <a:xfrm>
            <a:off x="4038620" y="1150618"/>
            <a:ext cx="608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Apports annuels moyens de nutriments (PRC 2-6)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8DDC27-DA61-47B9-BD5A-2DAFA1E1D7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0" y="1645650"/>
            <a:ext cx="6390436" cy="44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00006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FB1491-4ED2-406F-84B9-8C32265CC56E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926ccd4c-651f-4ccc-af87-3950eef9fdad"/>
    <ds:schemaRef ds:uri="dd18740c-b141-4d05-9751-e9f3dcf7e76f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932EEC-FC19-4FD5-BCC6-3A57B7F70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2486C0-E1F0-4117-9067-3BB651809C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1496</Words>
  <Application>Microsoft Office PowerPoint</Application>
  <PresentationFormat>Breitbild</PresentationFormat>
  <Paragraphs>189</Paragraphs>
  <Slides>36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Gill Sans MT</vt:lpstr>
      <vt:lpstr>FiBL Slide Master</vt:lpstr>
      <vt:lpstr>1_Benutzerdefiniertes Design</vt:lpstr>
      <vt:lpstr>Benutzerdefiniertes Design</vt:lpstr>
      <vt:lpstr>L’essai DOC </vt:lpstr>
      <vt:lpstr>PowerPoint-Präsentation</vt:lpstr>
      <vt:lpstr>Publications</vt:lpstr>
      <vt:lpstr>PowerPoint-Präsentation</vt:lpstr>
      <vt:lpstr>PowerPoint-Präsentation</vt:lpstr>
      <vt:lpstr>Systèmes de culture</vt:lpstr>
      <vt:lpstr>PowerPoint-Präsentation</vt:lpstr>
      <vt:lpstr>Rotation des cultures</vt:lpstr>
      <vt:lpstr>PowerPoint-Präsentation</vt:lpstr>
      <vt:lpstr>Fertilisation azotée</vt:lpstr>
      <vt:lpstr>Fertilisation azotée</vt:lpstr>
      <vt:lpstr>Fertilisation phosphorée et potassique</vt:lpstr>
      <vt:lpstr>Protection des plantes </vt:lpstr>
      <vt:lpstr>Rendements</vt:lpstr>
      <vt:lpstr>PowerPoint-Präsentation</vt:lpstr>
      <vt:lpstr>PowerPoint-Präsentation</vt:lpstr>
      <vt:lpstr>PowerPoint-Präsentation</vt:lpstr>
      <vt:lpstr>Rendement du blé d’hiver et teneur en protéines brutes</vt:lpstr>
      <vt:lpstr>Bilans nutritionnels</vt:lpstr>
      <vt:lpstr>Bilans nutritionnels</vt:lpstr>
      <vt:lpstr>PowerPoint-Präsentation</vt:lpstr>
      <vt:lpstr>Phosphore du sol</vt:lpstr>
      <vt:lpstr>Carbone organique du sol</vt:lpstr>
      <vt:lpstr>Carbone organique du sol</vt:lpstr>
      <vt:lpstr>Apports de carbone organique dans le sol par rhizodéposition </vt:lpstr>
      <vt:lpstr>pH du sol (H2O)</vt:lpstr>
      <vt:lpstr>PowerPoint-Präsentation</vt:lpstr>
      <vt:lpstr>Structure du sol</vt:lpstr>
      <vt:lpstr>Stabilité des agrégats du sol</vt:lpstr>
      <vt:lpstr>Qualité biologique du sol</vt:lpstr>
      <vt:lpstr>Diversité des espèces</vt:lpstr>
      <vt:lpstr>Diversité microbienne du sol</vt:lpstr>
      <vt:lpstr>Consommation d’énergie et potentiel de réchauffement planétaire dans le cadre de l’essai DOK (1985-1998) d’après une analyse du cycle de vie</vt:lpstr>
      <vt:lpstr>PowerPoint-Präsentation</vt:lpstr>
      <vt:lpstr>FiBL en ligne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 FiBL Deutsch</dc:title>
  <dc:creator>Riedi Kurt</dc:creator>
  <cp:keywords>, docId:992D0C8BDBF137D6FC41A833581E3560</cp:keywords>
  <cp:lastModifiedBy>Gabel Vanessa</cp:lastModifiedBy>
  <cp:revision>688</cp:revision>
  <dcterms:created xsi:type="dcterms:W3CDTF">2021-02-10T13:15:41Z</dcterms:created>
  <dcterms:modified xsi:type="dcterms:W3CDTF">2024-11-07T08:58:17Z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