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56" r:id="rId5"/>
    <p:sldId id="261" r:id="rId6"/>
    <p:sldId id="287" r:id="rId7"/>
    <p:sldId id="295" r:id="rId8"/>
    <p:sldId id="288" r:id="rId9"/>
    <p:sldId id="289" r:id="rId10"/>
    <p:sldId id="272" r:id="rId11"/>
    <p:sldId id="296" r:id="rId12"/>
    <p:sldId id="264" r:id="rId13"/>
    <p:sldId id="292" r:id="rId14"/>
    <p:sldId id="278" r:id="rId15"/>
    <p:sldId id="266" r:id="rId16"/>
    <p:sldId id="267" r:id="rId17"/>
    <p:sldId id="268" r:id="rId18"/>
    <p:sldId id="271" r:id="rId19"/>
    <p:sldId id="258" r:id="rId20"/>
    <p:sldId id="298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f Roman" initials="R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C7F"/>
    <a:srgbClr val="FFFFFF"/>
    <a:srgbClr val="FF9900"/>
    <a:srgbClr val="FE5F44"/>
    <a:srgbClr val="FCFF7D"/>
    <a:srgbClr val="8D5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305" autoAdjust="0"/>
  </p:normalViewPr>
  <p:slideViewPr>
    <p:cSldViewPr>
      <p:cViewPr varScale="1">
        <p:scale>
          <a:sx n="82" d="100"/>
          <a:sy n="82" d="100"/>
        </p:scale>
        <p:origin x="13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CF8E-C138-4307-B66F-5CFD75F81BA9}" type="datetimeFigureOut">
              <a:rPr lang="de-CH" smtClean="0"/>
              <a:pPr/>
              <a:t>27.05.2024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C48-313D-43E6-898F-7CCA8AB7B60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570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76C48-313D-43E6-898F-7CCA8AB7B60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843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93" y="423150"/>
            <a:ext cx="945779" cy="396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1074" y="6325966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br>
              <a:rPr lang="de-CH" spc="20" dirty="0"/>
            </a:br>
            <a:br>
              <a:rPr lang="de-CH" spc="20" dirty="0"/>
            </a:br>
            <a:r>
              <a:rPr lang="de-CH" spc="20" dirty="0"/>
              <a:t>2017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545933" y="1619747"/>
            <a:ext cx="1252800" cy="2160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614597" y="4156571"/>
            <a:ext cx="7920044" cy="935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5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None/>
              <a:defRPr sz="135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biodiversité sur l’exploitation agricole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597" y="4821002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fr-CH" spc="20" noProof="0" dirty="0"/>
              <a:t>((</a:t>
            </a:r>
            <a:r>
              <a:rPr lang="fr-CH" spc="20" noProof="0" dirty="0" err="1"/>
              <a:t>Kapitel</a:t>
            </a:r>
            <a:r>
              <a:rPr lang="fr-CH" spc="20" noProof="0" dirty="0"/>
              <a:t>))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03" y="1619747"/>
            <a:ext cx="3793672" cy="21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949" y="1622450"/>
            <a:ext cx="1252801" cy="21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749" y="1622450"/>
            <a:ext cx="1252801" cy="21607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979712" y="366565"/>
            <a:ext cx="1724025" cy="6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67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7"/>
          </p:nvPr>
        </p:nvSpPr>
        <p:spPr>
          <a:xfrm>
            <a:off x="611188" y="3789361"/>
            <a:ext cx="3870325" cy="215900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8"/>
          </p:nvPr>
        </p:nvSpPr>
        <p:spPr>
          <a:xfrm>
            <a:off x="4680000" y="3789363"/>
            <a:ext cx="3852000" cy="2159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1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3311525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6025884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625209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3" name="Inhaltsplatzhalter 2"/>
          <p:cNvSpPr>
            <a:spLocks noGrp="1"/>
          </p:cNvSpPr>
          <p:nvPr>
            <p:ph idx="18" hasCustomPrompt="1"/>
          </p:nvPr>
        </p:nvSpPr>
        <p:spPr>
          <a:xfrm>
            <a:off x="3311525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6025884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584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3852000" cy="431036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4680000" y="1637999"/>
            <a:ext cx="3852000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4680000" y="3897086"/>
            <a:ext cx="3852000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6763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4149725"/>
            <a:ext cx="7921625" cy="178899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7921626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372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06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2488" y="1640006"/>
            <a:ext cx="3870325" cy="430835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3870325" cy="321659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596559" y="4868863"/>
            <a:ext cx="973518" cy="280452"/>
          </a:xfrm>
          <a:prstGeom prst="rect">
            <a:avLst/>
          </a:prstGeom>
        </p:spPr>
        <p:txBody>
          <a:bodyPr wrap="none" lIns="72000" tIns="72000" rIns="72000" bIns="0">
            <a:spAutoFit/>
          </a:bodyPr>
          <a:lstStyle/>
          <a:p>
            <a:pPr marL="0" lvl="4" algn="l"/>
            <a:r>
              <a:rPr lang="de-DE" sz="1350" spc="20" baseline="0" dirty="0"/>
              <a:t>Bildlegende</a:t>
            </a:r>
            <a:endParaRPr lang="de-CH" sz="1350" spc="20" baseline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9877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201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61238" y="404813"/>
            <a:ext cx="1154112" cy="55435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404813"/>
            <a:ext cx="6553200" cy="55435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8646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1EDD-A746-4E57-9E68-1651CE3C54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53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5F4A-627C-46CC-A829-F961C7C41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sz="half" idx="28" hasCustomPrompt="1"/>
          </p:nvPr>
        </p:nvSpPr>
        <p:spPr>
          <a:xfrm>
            <a:off x="683568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half" idx="29" hasCustomPrompt="1"/>
          </p:nvPr>
        </p:nvSpPr>
        <p:spPr>
          <a:xfrm>
            <a:off x="703701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half" idx="30" hasCustomPrompt="1"/>
          </p:nvPr>
        </p:nvSpPr>
        <p:spPr>
          <a:xfrm>
            <a:off x="6167075" y="3641328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half" idx="31" hasCustomPrompt="1"/>
          </p:nvPr>
        </p:nvSpPr>
        <p:spPr>
          <a:xfrm>
            <a:off x="6155574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sz="half" idx="32" hasCustomPrompt="1"/>
          </p:nvPr>
        </p:nvSpPr>
        <p:spPr>
          <a:xfrm>
            <a:off x="3482823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half" idx="33" hasCustomPrompt="1"/>
          </p:nvPr>
        </p:nvSpPr>
        <p:spPr>
          <a:xfrm>
            <a:off x="3482823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041238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3" y="423150"/>
            <a:ext cx="945779" cy="396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13" hasCustomPrompt="1"/>
          </p:nvPr>
        </p:nvSpPr>
        <p:spPr>
          <a:xfrm>
            <a:off x="3233404" y="1638000"/>
            <a:ext cx="2700337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8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4160" y="1638000"/>
            <a:ext cx="2598465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9" name="Inhaltsplatzhalter 2"/>
          <p:cNvSpPr>
            <a:spLocks noGrp="1"/>
          </p:cNvSpPr>
          <p:nvPr>
            <p:ph idx="15" hasCustomPrompt="1"/>
          </p:nvPr>
        </p:nvSpPr>
        <p:spPr>
          <a:xfrm>
            <a:off x="5917924" y="1638000"/>
            <a:ext cx="2614889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3222625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 userDrawn="1"/>
        </p:nvCxnSpPr>
        <p:spPr>
          <a:xfrm>
            <a:off x="5933741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59251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CD78-238A-4C8C-80E5-47069CD617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609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22251"/>
            <a:ext cx="8251825" cy="717550"/>
          </a:xfrm>
        </p:spPr>
        <p:txBody>
          <a:bodyPr lIns="0" tIns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85979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/>
              <a:t>Bild</a:t>
            </a:r>
          </a:p>
          <a:p>
            <a:pPr lvl="0"/>
            <a:endParaRPr lang="de-CH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0796-6A5C-4112-86C2-50CABFE26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65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1638000"/>
            <a:ext cx="7921625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119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63786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8261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5188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52000" cy="4309944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2000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348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611188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/>
              <a:t>Erste Ebene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6" hasCustomPrompt="1"/>
          </p:nvPr>
        </p:nvSpPr>
        <p:spPr>
          <a:xfrm>
            <a:off x="4680000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199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404813"/>
            <a:ext cx="7921625" cy="55431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Titelmasterformat durch Klicken bearbeiten</a:t>
            </a:r>
            <a:br>
              <a:rPr lang="de-DE" dirty="0"/>
            </a:br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763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8"/>
            <a:ext cx="7921625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029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Bild einfügen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790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2000" y="1638000"/>
            <a:ext cx="7896204" cy="431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Ebene, z.B. Legende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35" y="6394589"/>
            <a:ext cx="258493" cy="10729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043608" y="6357833"/>
            <a:ext cx="486697" cy="180809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1763688" y="6344185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Collection de transparents « La biodiversité sur l’exploitation agricole »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364088" y="6344185"/>
            <a:ext cx="26642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Mise en réseau et qualité du paysage</a:t>
            </a:r>
          </a:p>
        </p:txBody>
      </p:sp>
    </p:spTree>
    <p:extLst>
      <p:ext uri="{BB962C8B-B14F-4D97-AF65-F5344CB8AC3E}">
        <p14:creationId xmlns:p14="http://schemas.microsoft.com/office/powerpoint/2010/main" val="227044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3" r:id="rId4"/>
    <p:sldLayoutId id="2147483664" r:id="rId5"/>
    <p:sldLayoutId id="2147483665" r:id="rId6"/>
    <p:sldLayoutId id="2147483666" r:id="rId7"/>
    <p:sldLayoutId id="2147483662" r:id="rId8"/>
    <p:sldLayoutId id="2147483668" r:id="rId9"/>
    <p:sldLayoutId id="2147483669" r:id="rId10"/>
    <p:sldLayoutId id="2147483670" r:id="rId11"/>
    <p:sldLayoutId id="2147483671" r:id="rId12"/>
    <p:sldLayoutId id="2147483667" r:id="rId13"/>
    <p:sldLayoutId id="2147483661" r:id="rId14"/>
    <p:sldLayoutId id="2147483660" r:id="rId15"/>
    <p:sldLayoutId id="2147483654" r:id="rId16"/>
    <p:sldLayoutId id="2147483659" r:id="rId17"/>
    <p:sldLayoutId id="2147483673" r:id="rId18"/>
    <p:sldLayoutId id="2147483675" r:id="rId19"/>
    <p:sldLayoutId id="2147483676" r:id="rId20"/>
    <p:sldLayoutId id="2147483678" r:id="rId2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rgbClr val="006C8E"/>
        </a:buClr>
        <a:buFont typeface="Arial" panose="020B0604020202020204" pitchFamily="34" charset="0"/>
        <a:buNone/>
        <a:defRPr sz="2200" b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Symbol" panose="05050102010706020507" pitchFamily="18" charset="2"/>
        <a:buChar char="-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800"/>
        </a:spcBef>
        <a:buClr>
          <a:srgbClr val="006C8E"/>
        </a:buClr>
        <a:buFont typeface="Arial" panose="020B0604020202020204" pitchFamily="34" charset="0"/>
        <a:buNone/>
        <a:defRPr sz="16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pos="5375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7" pos="2823" userDrawn="1">
          <p15:clr>
            <a:srgbClr val="F26B43"/>
          </p15:clr>
        </p15:guide>
        <p15:guide id="8" pos="1973" userDrawn="1">
          <p15:clr>
            <a:srgbClr val="F26B43"/>
          </p15:clr>
        </p15:guide>
        <p15:guide id="9" pos="1123" userDrawn="1">
          <p15:clr>
            <a:srgbClr val="F26B43"/>
          </p15:clr>
        </p15:guide>
        <p15:guide id="10" pos="3674" userDrawn="1">
          <p15:clr>
            <a:srgbClr val="F26B43"/>
          </p15:clr>
        </p15:guide>
        <p15:guide id="11" pos="4524" userDrawn="1">
          <p15:clr>
            <a:srgbClr val="F26B43"/>
          </p15:clr>
        </p15:guide>
        <p15:guide id="13" orient="horz" pos="3747" userDrawn="1">
          <p15:clr>
            <a:srgbClr val="F26B43"/>
          </p15:clr>
        </p15:guide>
        <p15:guide id="14" orient="horz" pos="3067" userDrawn="1">
          <p15:clr>
            <a:srgbClr val="F26B43"/>
          </p15:clr>
        </p15:guide>
        <p15:guide id="15" orient="horz" pos="1706" userDrawn="1">
          <p15:clr>
            <a:srgbClr val="F26B43"/>
          </p15:clr>
        </p15:guide>
        <p15:guide id="16" orient="horz" pos="2387" userDrawn="1">
          <p15:clr>
            <a:srgbClr val="F26B43"/>
          </p15:clr>
        </p15:guide>
        <p15:guide id="17" pos="2937" userDrawn="1">
          <p15:clr>
            <a:srgbClr val="F26B43"/>
          </p15:clr>
        </p15:guide>
        <p15:guide id="19" orient="horz" pos="2614" userDrawn="1">
          <p15:clr>
            <a:srgbClr val="F26B43"/>
          </p15:clr>
        </p15:guide>
        <p15:guide id="20" orient="horz" pos="2727" userDrawn="1">
          <p15:clr>
            <a:srgbClr val="F26B43"/>
          </p15:clr>
        </p15:guide>
        <p15:guide id="21" pos="1236" userDrawn="1">
          <p15:clr>
            <a:srgbClr val="F26B43"/>
          </p15:clr>
        </p15:guide>
        <p15:guide id="22" pos="2086" userDrawn="1">
          <p15:clr>
            <a:srgbClr val="F26B43"/>
          </p15:clr>
        </p15:guide>
        <p15:guide id="23" pos="3787" userDrawn="1">
          <p15:clr>
            <a:srgbClr val="F26B43"/>
          </p15:clr>
        </p15:guide>
        <p15:guide id="24" pos="4637" userDrawn="1">
          <p15:clr>
            <a:srgbClr val="F26B43"/>
          </p15:clr>
        </p15:guide>
        <p15:guide id="25" orient="horz" pos="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1.wdp"/><Relationship Id="rId7" Type="http://schemas.openxmlformats.org/officeDocument/2006/relationships/image" Target="../media/image41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lw.admin.ch/blw/fr/home/instrumente/direktzahlungen/landschaftsqualitaetsbeitrag/beispiele/rapperswil-jona.html" TargetMode="External"/><Relationship Id="rId3" Type="http://schemas.openxmlformats.org/officeDocument/2006/relationships/hyperlink" Target="https://www.blw.admin.ch/blw/fr/home/instrumente/direktzahlungen/landschaftsqualitaetsbeitrag/beispiele/vallemaggia.html" TargetMode="External"/><Relationship Id="rId7" Type="http://schemas.openxmlformats.org/officeDocument/2006/relationships/hyperlink" Target="https://www.blw.admin.ch/blw/fr/home/instrumente/direktzahlungen/landschaftsqualitaetsbeitrag/beispiele/binntal.html" TargetMode="External"/><Relationship Id="rId2" Type="http://schemas.openxmlformats.org/officeDocument/2006/relationships/hyperlink" Target="https://agridea.abacuscity.ch/fr/A~1548~1/3~410280~Shop/Publications/Production-v&#233;g&#233;tale-Environnement/R&#233;seaux-&#233;cologiques/Projet-de-mise-en-r&#233;seau-&#224;-la-port&#233;e-de-tous/Deutsch/Print-Papier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lw.admin.ch/blw/fr/home/instrumente/direktzahlungen/landschaftsqualitaetsbeitrag/beispiele/glarus.html" TargetMode="External"/><Relationship Id="rId5" Type="http://schemas.openxmlformats.org/officeDocument/2006/relationships/hyperlink" Target="https://www.blw.admin.ch/blw/fr/home/instrumente/direktzahlungen/landschaftsqualitaetsbeitrag/beispiele/mittelthurgau.html" TargetMode="External"/><Relationship Id="rId4" Type="http://schemas.openxmlformats.org/officeDocument/2006/relationships/hyperlink" Target="https://www.blw.admin.ch/blw/fr/home/instrumente/direktzahlungen/landschaftsqualitaetsbeitrag/beispiele/valleedelabrevine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fibl.org/" TargetMode="External"/><Relationship Id="rId3" Type="http://schemas.openxmlformats.org/officeDocument/2006/relationships/hyperlink" Target="http://www.fibl.org/" TargetMode="External"/><Relationship Id="rId7" Type="http://schemas.openxmlformats.org/officeDocument/2006/relationships/hyperlink" Target="http://www.agri-biodiv.ch/" TargetMode="External"/><Relationship Id="rId2" Type="http://schemas.openxmlformats.org/officeDocument/2006/relationships/hyperlink" Target="mailto:info.suisse@fibl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oio.ch/" TargetMode="External"/><Relationship Id="rId5" Type="http://schemas.openxmlformats.org/officeDocument/2006/relationships/hyperlink" Target="http://www.vogelwarte.ch/" TargetMode="External"/><Relationship Id="rId4" Type="http://schemas.openxmlformats.org/officeDocument/2006/relationships/hyperlink" Target="mailto:info@vogelwarte.ch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683000" y="438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27252" y="5011202"/>
            <a:ext cx="462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Chapitre 8: Mise en réseau et qualité du paysage</a:t>
            </a:r>
          </a:p>
          <a:p>
            <a:endParaRPr lang="fr-FR" sz="1100" dirty="0"/>
          </a:p>
          <a:p>
            <a:r>
              <a:rPr lang="fr-CH" sz="1100" dirty="0"/>
              <a:t>Edition 2019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621074" y="6325966"/>
            <a:ext cx="7047270" cy="210567"/>
          </a:xfrm>
        </p:spPr>
        <p:txBody>
          <a:bodyPr/>
          <a:lstStyle/>
          <a:p>
            <a:r>
              <a:rPr lang="fr-CH" sz="1100" dirty="0"/>
              <a:t>Référence: manuel «La biodiversité sur l’exploitation agricole – Guide pratique», chapitre 8, pages 157-166</a:t>
            </a:r>
          </a:p>
        </p:txBody>
      </p:sp>
    </p:spTree>
    <p:extLst>
      <p:ext uri="{BB962C8B-B14F-4D97-AF65-F5344CB8AC3E}">
        <p14:creationId xmlns:p14="http://schemas.microsoft.com/office/powerpoint/2010/main" val="1261360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86" y="1983860"/>
            <a:ext cx="7999425" cy="41814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Favoriser les espèces indicatrices grâce à un entretien adéquat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1322545"/>
            <a:ext cx="5199742" cy="594287"/>
          </a:xfrm>
        </p:spPr>
        <p:txBody>
          <a:bodyPr/>
          <a:lstStyle/>
          <a:p>
            <a:r>
              <a:rPr lang="fr-CH" sz="1800" b="1" dirty="0"/>
              <a:t>Exemple: </a:t>
            </a:r>
            <a:r>
              <a:rPr lang="fr-CH" sz="1800" dirty="0"/>
              <a:t>Promotion du pie-grièche écorcheur grâce à l’entretien sélectif des haies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26036"/>
            <a:ext cx="2830899" cy="18869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23528" y="2843107"/>
            <a:ext cx="2830899" cy="36986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dirty="0"/>
              <a:t>Pie-grièche écorcheur</a:t>
            </a:r>
          </a:p>
        </p:txBody>
      </p:sp>
    </p:spTree>
    <p:extLst>
      <p:ext uri="{BB962C8B-B14F-4D97-AF65-F5344CB8AC3E}">
        <p14:creationId xmlns:p14="http://schemas.microsoft.com/office/powerpoint/2010/main" val="1593700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feil nach rechts 19"/>
          <p:cNvSpPr/>
          <p:nvPr/>
        </p:nvSpPr>
        <p:spPr>
          <a:xfrm>
            <a:off x="2848616" y="1020528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9" name="Pfeil nach rechts 18"/>
          <p:cNvSpPr/>
          <p:nvPr/>
        </p:nvSpPr>
        <p:spPr>
          <a:xfrm>
            <a:off x="2854175" y="2636912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Les espèces cibles ont besoin de mesures spécifiques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951064" y="3251347"/>
            <a:ext cx="3089787" cy="9007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800" dirty="0"/>
              <a:t>Champs cultivés, pas travaillés entre mars et juin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11</a:t>
            </a:fld>
            <a:endParaRPr lang="fr-CH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199" y="2711948"/>
            <a:ext cx="1440160" cy="1440160"/>
          </a:xfrm>
          <a:prstGeom prst="rect">
            <a:avLst/>
          </a:prstGeom>
        </p:spPr>
      </p:pic>
      <p:sp>
        <p:nvSpPr>
          <p:cNvPr id="28" name="Inhaltsplatzhalter 3"/>
          <p:cNvSpPr txBox="1">
            <a:spLocks/>
          </p:cNvSpPr>
          <p:nvPr/>
        </p:nvSpPr>
        <p:spPr>
          <a:xfrm>
            <a:off x="2928831" y="2814860"/>
            <a:ext cx="2880189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b="1"/>
              <a:t>Exemple: </a:t>
            </a:r>
            <a:r>
              <a:rPr lang="fr-CH" sz="1800" dirty="0"/>
              <a:t>vanneau huppé</a:t>
            </a:r>
            <a:endParaRPr lang="fr-CH" sz="1800" b="1" dirty="0"/>
          </a:p>
        </p:txBody>
      </p:sp>
      <p:sp>
        <p:nvSpPr>
          <p:cNvPr id="30" name="Inhaltsplatzhalter 3"/>
          <p:cNvSpPr txBox="1">
            <a:spLocks/>
          </p:cNvSpPr>
          <p:nvPr/>
        </p:nvSpPr>
        <p:spPr>
          <a:xfrm>
            <a:off x="2981494" y="1666044"/>
            <a:ext cx="3089787" cy="898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Lisières ensoleillées, étagées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Tas de pierres / de branches</a:t>
            </a:r>
          </a:p>
        </p:txBody>
      </p:sp>
      <p:sp>
        <p:nvSpPr>
          <p:cNvPr id="31" name="Inhaltsplatzhalter 3"/>
          <p:cNvSpPr txBox="1">
            <a:spLocks/>
          </p:cNvSpPr>
          <p:nvPr/>
        </p:nvSpPr>
        <p:spPr>
          <a:xfrm>
            <a:off x="2951064" y="1210658"/>
            <a:ext cx="2592157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b="1" dirty="0"/>
              <a:t>Exemple: </a:t>
            </a:r>
            <a:r>
              <a:rPr lang="fr-CH" sz="1800" dirty="0"/>
              <a:t>lézard agile</a:t>
            </a:r>
            <a:br>
              <a:rPr lang="fr-CH" sz="1800" b="1" dirty="0"/>
            </a:br>
            <a:endParaRPr lang="fr-CH" sz="1800" b="1" dirty="0"/>
          </a:p>
        </p:txBody>
      </p:sp>
      <p:sp>
        <p:nvSpPr>
          <p:cNvPr id="32" name="Pfeil nach rechts 31"/>
          <p:cNvSpPr/>
          <p:nvPr/>
        </p:nvSpPr>
        <p:spPr>
          <a:xfrm>
            <a:off x="2854175" y="4192210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3" name="Inhaltsplatzhalter 3"/>
          <p:cNvSpPr txBox="1">
            <a:spLocks/>
          </p:cNvSpPr>
          <p:nvPr/>
        </p:nvSpPr>
        <p:spPr>
          <a:xfrm>
            <a:off x="3002466" y="4810126"/>
            <a:ext cx="3047842" cy="10211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Bandes culturales extensives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Pas d’herbicides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1800" dirty="0"/>
              <a:t>Semis espacés dans les céréales</a:t>
            </a:r>
          </a:p>
        </p:txBody>
      </p:sp>
      <p:sp>
        <p:nvSpPr>
          <p:cNvPr id="34" name="Inhaltsplatzhalter 3"/>
          <p:cNvSpPr txBox="1">
            <a:spLocks/>
          </p:cNvSpPr>
          <p:nvPr/>
        </p:nvSpPr>
        <p:spPr>
          <a:xfrm>
            <a:off x="2951064" y="4371103"/>
            <a:ext cx="3089787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800" b="1" dirty="0"/>
              <a:t>Exemple: </a:t>
            </a:r>
            <a:r>
              <a:rPr lang="fr-CH" sz="1800" dirty="0"/>
              <a:t>miroir de Vénus</a:t>
            </a:r>
            <a:endParaRPr lang="fr-CH" sz="18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903" y="2676393"/>
            <a:ext cx="2243983" cy="149598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03" y="1094168"/>
            <a:ext cx="2234268" cy="154816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904" y="1094168"/>
            <a:ext cx="2243983" cy="149200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89" y="4262360"/>
            <a:ext cx="2211902" cy="147734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967" y="4262268"/>
            <a:ext cx="2247919" cy="14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70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98" y="1029467"/>
            <a:ext cx="7932975" cy="52886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Qualité du paysage – valeurs paysagères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</a:t>
            </a:fld>
            <a:endParaRPr lang="fr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154918"/>
            <a:ext cx="2267744" cy="1689143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90" y="4350243"/>
            <a:ext cx="2576326" cy="1717824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763" y="3803390"/>
            <a:ext cx="2355755" cy="1678716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78" y="1297888"/>
            <a:ext cx="2935127" cy="1168571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25" y="3338312"/>
            <a:ext cx="2412937" cy="1809703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1397601" y="2249852"/>
            <a:ext cx="209427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/>
              <a:t>Valeur économique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381771" y="2495735"/>
            <a:ext cx="179062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/>
              <a:t>Valeur esthétique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819905" y="5923426"/>
            <a:ext cx="1504187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/>
              <a:t>Valeur sociale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69127" y="4867523"/>
            <a:ext cx="1714641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/>
              <a:t>Valeur culturelle</a:t>
            </a:r>
          </a:p>
        </p:txBody>
      </p:sp>
      <p:sp>
        <p:nvSpPr>
          <p:cNvPr id="14" name="Rechteck 13"/>
          <p:cNvSpPr/>
          <p:nvPr/>
        </p:nvSpPr>
        <p:spPr>
          <a:xfrm>
            <a:off x="6372200" y="5271266"/>
            <a:ext cx="1817173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</a:pPr>
            <a:r>
              <a:rPr lang="fr-CH" dirty="0"/>
              <a:t>Valeur écologique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Exemples de mesures pour la qualité du paysage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</a:t>
            </a:fld>
            <a:endParaRPr lang="fr-CH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592" y="980728"/>
            <a:ext cx="3707848" cy="24718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592" y="3648469"/>
            <a:ext cx="3707848" cy="247189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984490"/>
            <a:ext cx="3697587" cy="24650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3" y="3640277"/>
            <a:ext cx="3697587" cy="246505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7722" y="5778735"/>
            <a:ext cx="3697588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/>
              <a:t>Châtaigneraies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17724" y="3107916"/>
            <a:ext cx="3697587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/>
              <a:t>Agriculture de montagne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824591" y="3107916"/>
            <a:ext cx="370784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/>
              <a:t>Bisses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824590" y="5778735"/>
            <a:ext cx="370784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fr-CH" dirty="0"/>
              <a:t>Villages de montagne traditionnels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338651" cy="629700"/>
          </a:xfrm>
        </p:spPr>
        <p:txBody>
          <a:bodyPr/>
          <a:lstStyle/>
          <a:p>
            <a:r>
              <a:rPr lang="fr-CH" dirty="0"/>
              <a:t>Mesures à l'interface entre qualité du paysage </a:t>
            </a:r>
            <a:br>
              <a:rPr lang="fr-CH" dirty="0"/>
            </a:br>
            <a:r>
              <a:rPr lang="fr-CH" dirty="0"/>
              <a:t>et promotion de la biodiversité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14</a:t>
            </a:fld>
            <a:endParaRPr lang="fr-CH" dirty="0"/>
          </a:p>
        </p:txBody>
      </p:sp>
      <p:sp>
        <p:nvSpPr>
          <p:cNvPr id="4" name="Rechteck 3"/>
          <p:cNvSpPr/>
          <p:nvPr/>
        </p:nvSpPr>
        <p:spPr>
          <a:xfrm>
            <a:off x="539552" y="1124744"/>
            <a:ext cx="7560840" cy="5075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fr-CH" sz="2000" b="1" dirty="0"/>
              <a:t>Exemples: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Conservation, plantation et entretien de haies, allées d'arbres, groupes de buissons et d'arbres, vergers haute-tige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Plantation et entretien de prairies fleuries multicolores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Maintien ou rétablissement de l’exploitation traditionnelle des surfaces à litière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Fenaison sur les terrains en pente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Plantation et entretien d'arbres et buissons sur les berges boisées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Mise en place et entretien d'une bande herbeuse le long de cours d’eau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Entretien de cours d’eau revitalisés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Entretien des lisières de forêt étagées et avec des trouées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Entretien des châtaigneraies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CH" sz="2000" dirty="0"/>
              <a:t>Maintien ou rétablissement de la fauche du foin sauvage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452320" y="0"/>
            <a:ext cx="16916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Documentation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53" y="1124744"/>
            <a:ext cx="7954267" cy="45365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86723" cy="629700"/>
          </a:xfrm>
        </p:spPr>
        <p:txBody>
          <a:bodyPr/>
          <a:lstStyle/>
          <a:p>
            <a:r>
              <a:rPr lang="fr-FR" dirty="0"/>
              <a:t>Synergies entre qualité du paysage et réseau écologique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64647" y="980728"/>
            <a:ext cx="7975153" cy="1800200"/>
          </a:xfrm>
          <a:solidFill>
            <a:srgbClr val="FFFFFF">
              <a:alpha val="69804"/>
            </a:srgbClr>
          </a:solidFill>
        </p:spPr>
        <p:txBody>
          <a:bodyPr lIns="72000" tIns="216000" rIns="72000" bIns="72000"/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fr-FR" sz="1800" b="1" dirty="0"/>
              <a:t>Combler les lacunes dans les contributions: </a:t>
            </a:r>
            <a:r>
              <a:rPr lang="fr-FR" sz="1800" dirty="0"/>
              <a:t>p. ex., financement des plantations de haies.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FR" sz="1800" b="1" dirty="0"/>
              <a:t>Simplifier l'administration: </a:t>
            </a:r>
            <a:r>
              <a:rPr lang="fr-FR" sz="1800" dirty="0"/>
              <a:t>deux projets avec les mêmes interlocuteurs.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fr-FR" sz="1800" b="1" dirty="0"/>
              <a:t>Promouvoir la biodiversité: </a:t>
            </a:r>
            <a:r>
              <a:rPr lang="fr-FR" sz="1800" dirty="0"/>
              <a:t>certaines mesures de qualité du paysage favorisent également la biodiversité.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15</a:t>
            </a:fld>
            <a:endParaRPr lang="de-CH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Pour en savoir plus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sz="2000" dirty="0"/>
              <a:t>Classeur d’</a:t>
            </a:r>
            <a:r>
              <a:rPr lang="fr-CH" sz="2000" dirty="0" err="1"/>
              <a:t>Agridea</a:t>
            </a:r>
            <a:r>
              <a:rPr lang="fr-CH" sz="2000" dirty="0"/>
              <a:t> «</a:t>
            </a:r>
            <a:r>
              <a:rPr lang="fr-CH" sz="2000" dirty="0">
                <a:hlinkClick r:id="rId2"/>
              </a:rPr>
              <a:t>Projet de mise en réseau à la portée de tous</a:t>
            </a:r>
            <a:r>
              <a:rPr lang="fr-CH" sz="2000" b="1" dirty="0"/>
              <a:t> </a:t>
            </a:r>
            <a:r>
              <a:rPr lang="fr-CH" sz="2000" dirty="0"/>
              <a:t>»</a:t>
            </a:r>
          </a:p>
          <a:p>
            <a:endParaRPr lang="fr-CH" sz="2000" dirty="0"/>
          </a:p>
          <a:p>
            <a:r>
              <a:rPr lang="fr-CH" sz="2000" dirty="0"/>
              <a:t>Exemples de projets de qualité du paysage: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>
                <a:hlinkClick r:id="rId3"/>
              </a:rPr>
              <a:t>Vallemaggia</a:t>
            </a:r>
            <a:r>
              <a:rPr lang="fr-CH" sz="2000" dirty="0">
                <a:hlinkClick r:id="rId3"/>
              </a:rPr>
              <a:t> (TI)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>
                <a:hlinkClick r:id="rId4"/>
              </a:rPr>
              <a:t>Vallée de la </a:t>
            </a:r>
            <a:r>
              <a:rPr lang="fr-CH" sz="2000" dirty="0" err="1">
                <a:hlinkClick r:id="rId4"/>
              </a:rPr>
              <a:t>Brévine</a:t>
            </a:r>
            <a:r>
              <a:rPr lang="fr-CH" sz="2000" dirty="0">
                <a:hlinkClick r:id="rId4"/>
              </a:rPr>
              <a:t> (NE)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>
                <a:hlinkClick r:id="rId5"/>
              </a:rPr>
              <a:t>Mittelthurgau</a:t>
            </a:r>
            <a:r>
              <a:rPr lang="fr-CH" sz="2000" dirty="0">
                <a:hlinkClick r:id="rId5"/>
              </a:rPr>
              <a:t> (TG)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>
                <a:hlinkClick r:id="rId6"/>
              </a:rPr>
              <a:t>Glarus (GL)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>
                <a:hlinkClick r:id="rId7"/>
              </a:rPr>
              <a:t>Binntal</a:t>
            </a:r>
            <a:r>
              <a:rPr lang="fr-CH" sz="2000" dirty="0">
                <a:hlinkClick r:id="rId7"/>
              </a:rPr>
              <a:t> (VS)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>
                <a:hlinkClick r:id="rId8"/>
              </a:rPr>
              <a:t>Rapperswil-Jona / </a:t>
            </a:r>
            <a:r>
              <a:rPr lang="fr-CH" sz="2000" dirty="0" err="1">
                <a:hlinkClick r:id="rId8"/>
              </a:rPr>
              <a:t>Eschenbach</a:t>
            </a:r>
            <a:r>
              <a:rPr lang="fr-CH" sz="2000" dirty="0">
                <a:hlinkClick r:id="rId8"/>
              </a:rPr>
              <a:t> (SG)</a:t>
            </a:r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5014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Impressum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17</a:t>
            </a:fld>
            <a:endParaRPr lang="fr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1188" y="1279296"/>
            <a:ext cx="7993260" cy="4309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200" b="1" dirty="0"/>
              <a:t>Editeurs:</a:t>
            </a:r>
            <a:endParaRPr lang="fr-CH" sz="1200" dirty="0"/>
          </a:p>
          <a:p>
            <a:r>
              <a:rPr lang="fr-CH" sz="1200" dirty="0"/>
              <a:t>Institut de recherche de l’agriculture biologique (FiBL), </a:t>
            </a:r>
            <a:r>
              <a:rPr lang="fr-CH" sz="1200" u="sng" dirty="0">
                <a:hlinkClick r:id="rId2"/>
              </a:rPr>
              <a:t>info.suisse@fibl.org</a:t>
            </a:r>
            <a:r>
              <a:rPr lang="fr-CH" sz="1200" dirty="0"/>
              <a:t>, </a:t>
            </a:r>
            <a:r>
              <a:rPr lang="fr-CH" sz="1200" u="sng" dirty="0">
                <a:hlinkClick r:id="rId3"/>
              </a:rPr>
              <a:t>www.fibl.org</a:t>
            </a:r>
            <a:endParaRPr lang="fr-CH" sz="1200" dirty="0"/>
          </a:p>
          <a:p>
            <a:r>
              <a:rPr lang="fr-CH" sz="1200" dirty="0"/>
              <a:t>Station ornithologique Suisse Sempach, </a:t>
            </a:r>
            <a:r>
              <a:rPr lang="fr-CH" sz="1200" u="sng" dirty="0">
                <a:hlinkClick r:id="rId4"/>
              </a:rPr>
              <a:t>info@vogelwarte.ch</a:t>
            </a:r>
            <a:r>
              <a:rPr lang="fr-CH" sz="1200" dirty="0"/>
              <a:t>, </a:t>
            </a:r>
            <a:r>
              <a:rPr lang="fr-CH" sz="1200" u="sng" dirty="0">
                <a:hlinkClick r:id="rId5"/>
              </a:rPr>
              <a:t>www.vogelwarte.ch</a:t>
            </a:r>
            <a:endParaRPr lang="fr-CH" sz="1200" dirty="0"/>
          </a:p>
          <a:p>
            <a:r>
              <a:rPr lang="fr-CH" sz="1200" b="1" dirty="0"/>
              <a:t>Auteurs: </a:t>
            </a:r>
            <a:r>
              <a:rPr lang="fr-CH" sz="1200" dirty="0"/>
              <a:t>Véronique Chevillat (</a:t>
            </a:r>
            <a:r>
              <a:rPr lang="fr-CH" sz="1200" dirty="0" err="1"/>
              <a:t>FiBL</a:t>
            </a:r>
            <a:r>
              <a:rPr lang="fr-CH" sz="1200" dirty="0"/>
              <a:t>) Roman Graf (Station ornithologique), Dominik Hagist (Station ornithologique) </a:t>
            </a:r>
          </a:p>
          <a:p>
            <a:r>
              <a:rPr lang="fr-CH" sz="1200" b="1" dirty="0"/>
              <a:t>Collaboration: </a:t>
            </a:r>
            <a:r>
              <a:rPr lang="fr-CH" sz="1200" dirty="0"/>
              <a:t>Lukas Pfiffner (</a:t>
            </a:r>
            <a:r>
              <a:rPr lang="fr-CH" sz="1200" dirty="0" err="1"/>
              <a:t>FiBL</a:t>
            </a:r>
            <a:r>
              <a:rPr lang="fr-CH" sz="1200" dirty="0"/>
              <a:t>), Simon Birrer (Station ornithologique), Markus Jenny (Station ornithologique)</a:t>
            </a:r>
          </a:p>
          <a:p>
            <a:r>
              <a:rPr lang="fr-CH" sz="1200" b="1" dirty="0"/>
              <a:t>Rédaction: </a:t>
            </a:r>
            <a:r>
              <a:rPr lang="fr-CH" sz="1200" dirty="0"/>
              <a:t>Gilles Weidmann (</a:t>
            </a:r>
            <a:r>
              <a:rPr lang="fr-CH" sz="1200" dirty="0" err="1"/>
              <a:t>FiBL</a:t>
            </a:r>
            <a:r>
              <a:rPr lang="fr-CH" sz="1200" dirty="0"/>
              <a:t>)</a:t>
            </a:r>
          </a:p>
          <a:p>
            <a:r>
              <a:rPr lang="fr-CH" sz="1200" dirty="0"/>
              <a:t>Avec des graphiques de Brigitta Maurer (</a:t>
            </a:r>
            <a:r>
              <a:rPr lang="fr-CH" sz="1200" dirty="0" err="1"/>
              <a:t>FiBL</a:t>
            </a:r>
            <a:r>
              <a:rPr lang="fr-CH" sz="1200" dirty="0"/>
              <a:t>) et des illustrations de Simon Müller (</a:t>
            </a:r>
            <a:r>
              <a:rPr lang="fr-CH" sz="1200" dirty="0">
                <a:hlinkClick r:id="rId6"/>
              </a:rPr>
              <a:t>www.soio.ch</a:t>
            </a:r>
            <a:r>
              <a:rPr lang="fr-CH" sz="1200" dirty="0"/>
              <a:t>).</a:t>
            </a:r>
          </a:p>
          <a:p>
            <a:r>
              <a:rPr lang="fr-CH" sz="1200" dirty="0"/>
              <a:t>Les diapositives ont été réalisées avec le soutien financier de Bio Suisse, de l’Union Suisse des Paysans, </a:t>
            </a:r>
            <a:r>
              <a:rPr lang="fr-FR" sz="1200" dirty="0"/>
              <a:t>de l'Office du paysage et de la nature du canton de Zurich, du Centre agricole </a:t>
            </a:r>
            <a:r>
              <a:rPr lang="fr-FR" sz="1200" dirty="0" err="1"/>
              <a:t>Ebenrain</a:t>
            </a:r>
            <a:r>
              <a:rPr lang="fr-FR" sz="1200" dirty="0"/>
              <a:t> du canton de Bâle-Campagne, de l'Office de l'environnement et de l'énergie du canton de Bâle-Ville, du Service de l’Agriculture et des Forêts du canton de Lucerne et du Service de l’Agriculture et Viticulture du Canton de Vaud. </a:t>
            </a:r>
          </a:p>
          <a:p>
            <a:r>
              <a:rPr lang="fr-CH" sz="1200" dirty="0"/>
              <a:t>Edition 2019</a:t>
            </a:r>
          </a:p>
          <a:p>
            <a:r>
              <a:rPr lang="fr-CH" sz="1200" dirty="0"/>
              <a:t>Le jeu de diapositives fait partie d'une vaste collection de diapositives basées sur les manuel «La biodiversité sur l’exploitation agricole: guide pratique" du </a:t>
            </a:r>
            <a:r>
              <a:rPr lang="fr-CH" sz="1200" dirty="0" err="1"/>
              <a:t>FiBL</a:t>
            </a:r>
            <a:r>
              <a:rPr lang="fr-CH" sz="1200" dirty="0"/>
              <a:t> et de la Station ornithologique. La collection de diapositives peut être téléchargée gratuitement à l'adresse </a:t>
            </a:r>
            <a:r>
              <a:rPr lang="fr-CH" sz="1200" dirty="0">
                <a:hlinkClick r:id="rId7"/>
              </a:rPr>
              <a:t>www.agri-biodiv.ch</a:t>
            </a:r>
            <a:r>
              <a:rPr lang="fr-CH" sz="1200" dirty="0"/>
              <a:t>. Le manuel peut être commandé en version imprimée à la boutique FiBL sur </a:t>
            </a:r>
            <a:r>
              <a:rPr lang="fr-CH" sz="1200" dirty="0">
                <a:hlinkClick r:id="rId8"/>
              </a:rPr>
              <a:t>https://shop.fibl.org</a:t>
            </a:r>
            <a:r>
              <a:rPr lang="fr-CH" sz="1200" dirty="0"/>
              <a:t> ou téléchargé gratuitement. </a:t>
            </a:r>
          </a:p>
          <a:p>
            <a:r>
              <a:rPr lang="fr-CH" sz="1200" dirty="0"/>
              <a:t>Copyright: Les photos ne peuvent être utilisées qu'à des fins de formation sur le thème de la biodiversité dans les exploitations agricoles.  Tous droits réservés par les auteurs. </a:t>
            </a:r>
          </a:p>
        </p:txBody>
      </p:sp>
    </p:spTree>
    <p:extLst>
      <p:ext uri="{BB962C8B-B14F-4D97-AF65-F5344CB8AC3E}">
        <p14:creationId xmlns:p14="http://schemas.microsoft.com/office/powerpoint/2010/main" val="298000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Mise en réseau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</a:t>
            </a:fld>
            <a:endParaRPr lang="fr-CH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52" y="983769"/>
            <a:ext cx="7920880" cy="5064727"/>
          </a:xfrm>
        </p:spPr>
      </p:pic>
      <p:sp>
        <p:nvSpPr>
          <p:cNvPr id="3" name="Textfeld 2"/>
          <p:cNvSpPr txBox="1"/>
          <p:nvPr/>
        </p:nvSpPr>
        <p:spPr>
          <a:xfrm>
            <a:off x="1043608" y="5672433"/>
            <a:ext cx="1785938" cy="307777"/>
          </a:xfrm>
          <a:prstGeom prst="wedgeRectCallout">
            <a:avLst>
              <a:gd name="adj1" fmla="val -27987"/>
              <a:gd name="adj2" fmla="val -82954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Bande fleurie annuelle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17725" y="4805173"/>
            <a:ext cx="2043765" cy="307777"/>
          </a:xfrm>
          <a:prstGeom prst="wedgeRectCallout">
            <a:avLst>
              <a:gd name="adj1" fmla="val -29822"/>
              <a:gd name="adj2" fmla="val -10461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Bande culturale extensive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295468" y="5229200"/>
            <a:ext cx="1223027" cy="307777"/>
          </a:xfrm>
          <a:prstGeom prst="wedgeRectCallout">
            <a:avLst>
              <a:gd name="adj1" fmla="val -39571"/>
              <a:gd name="adj2" fmla="val -10461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Jachère florale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7725" y="3027716"/>
            <a:ext cx="2752677" cy="307777"/>
          </a:xfrm>
          <a:prstGeom prst="wedgeRectCallout">
            <a:avLst>
              <a:gd name="adj1" fmla="val -16297"/>
              <a:gd name="adj2" fmla="val 136775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Ourlet de vivaces et zone tampon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68943" y="3789363"/>
            <a:ext cx="2090124" cy="307777"/>
          </a:xfrm>
          <a:prstGeom prst="wedgeRectCallout">
            <a:avLst>
              <a:gd name="adj1" fmla="val -43465"/>
              <a:gd name="adj2" fmla="val -9223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fr-CH" sz="1400" dirty="0"/>
              <a:t>Ourlet sur terres assolées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948264" y="3720402"/>
            <a:ext cx="1485920" cy="307777"/>
          </a:xfrm>
          <a:prstGeom prst="wedgeRectCallout">
            <a:avLst>
              <a:gd name="adj1" fmla="val 13015"/>
              <a:gd name="adj2" fmla="val -113903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Jachère tournante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7725" y="4005720"/>
            <a:ext cx="1654748" cy="307777"/>
          </a:xfrm>
          <a:prstGeom prst="wedgeRectCallout">
            <a:avLst>
              <a:gd name="adj1" fmla="val 49026"/>
              <a:gd name="adj2" fmla="val -82954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Fenêtres à alouettes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16596" y="1893930"/>
            <a:ext cx="960519" cy="307777"/>
          </a:xfrm>
          <a:prstGeom prst="wedgeRectCallout">
            <a:avLst>
              <a:gd name="adj1" fmla="val 28409"/>
              <a:gd name="adj2" fmla="val 102732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Haie basse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047889" y="2752297"/>
            <a:ext cx="1485920" cy="307777"/>
          </a:xfrm>
          <a:prstGeom prst="wedgeRectCallout">
            <a:avLst>
              <a:gd name="adj1" fmla="val -67114"/>
              <a:gd name="adj2" fmla="val -39627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Jachère tournante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Une plus grande diversité spécifique grâce à la mise en réseau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6516216" y="5394365"/>
            <a:ext cx="2160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fr-CH" dirty="0"/>
              <a:t>Source: Station ornithologique Sempach; dessin de </a:t>
            </a:r>
            <a:r>
              <a:rPr lang="fr-CH" dirty="0" err="1"/>
              <a:t>Priska</a:t>
            </a:r>
            <a:r>
              <a:rPr lang="fr-CH" dirty="0"/>
              <a:t> Christen, visuelle </a:t>
            </a:r>
            <a:r>
              <a:rPr lang="fr-CH" dirty="0" err="1"/>
              <a:t>Gestaltung</a:t>
            </a:r>
            <a:r>
              <a:rPr lang="fr-CH" dirty="0"/>
              <a:t> </a:t>
            </a:r>
            <a:r>
              <a:rPr lang="fr-CH" dirty="0" err="1"/>
              <a:t>Luzern</a:t>
            </a:r>
            <a:r>
              <a:rPr lang="fr-CH" dirty="0"/>
              <a:t> 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897" y="2199305"/>
            <a:ext cx="4598286" cy="122620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897" y="3497914"/>
            <a:ext cx="4598287" cy="153276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0" y="4790898"/>
            <a:ext cx="4555266" cy="151842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896" y="920661"/>
            <a:ext cx="4022221" cy="124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7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Distance de déplacement des espèces animales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539552" y="1357371"/>
            <a:ext cx="340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Les grands animaux se déplacent sur plusieurs kilomètres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06888" y="1357371"/>
            <a:ext cx="345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Les petits animaux ne se déplacent que sur quelques mètres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94" y="2204864"/>
            <a:ext cx="4099906" cy="295232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657" y="2204864"/>
            <a:ext cx="4087141" cy="2952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826796" y="5819590"/>
            <a:ext cx="2915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fr-CH" dirty="0"/>
              <a:t>Source: Station ornithologique Sempach; dessin de </a:t>
            </a:r>
            <a:r>
              <a:rPr lang="fr-CH" dirty="0" err="1"/>
              <a:t>Priska</a:t>
            </a:r>
            <a:r>
              <a:rPr lang="fr-CH" dirty="0"/>
              <a:t> Christen, visuelle </a:t>
            </a:r>
            <a:r>
              <a:rPr lang="fr-CH" dirty="0" err="1"/>
              <a:t>Gestaltung</a:t>
            </a:r>
            <a:r>
              <a:rPr lang="fr-CH" dirty="0"/>
              <a:t> </a:t>
            </a:r>
            <a:r>
              <a:rPr lang="fr-CH" dirty="0" err="1"/>
              <a:t>Luzern</a:t>
            </a:r>
            <a:r>
              <a:rPr lang="fr-CH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840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079" y="672186"/>
            <a:ext cx="5379720" cy="53492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4" y="461303"/>
            <a:ext cx="8202747" cy="629700"/>
          </a:xfrm>
        </p:spPr>
        <p:txBody>
          <a:bodyPr/>
          <a:lstStyle/>
          <a:p>
            <a:r>
              <a:rPr lang="fr-CH" dirty="0"/>
              <a:t>Distribution des habitats selon l’espèce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</a:t>
            </a:fld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3414557" y="4499531"/>
            <a:ext cx="2133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Distance maximale de migration du crapaud commun: 2 km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945521" y="3628464"/>
            <a:ext cx="193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Plan d’eau: reproduction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347045" y="1185098"/>
            <a:ext cx="1464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Quartier d’été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716359" y="3628465"/>
            <a:ext cx="1384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fr-CH" dirty="0"/>
              <a:t>Quartier d’hiver</a:t>
            </a:r>
          </a:p>
        </p:txBody>
      </p:sp>
      <p:sp>
        <p:nvSpPr>
          <p:cNvPr id="12" name="Rechteck 11"/>
          <p:cNvSpPr/>
          <p:nvPr/>
        </p:nvSpPr>
        <p:spPr>
          <a:xfrm>
            <a:off x="546850" y="1989049"/>
            <a:ext cx="2246473" cy="203132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fr-CH" dirty="0"/>
              <a:t>Pour survivre, beaucoup d’animaux ont besoin de différents habitats dans un périmètre défini propre à l’espèce.</a:t>
            </a:r>
          </a:p>
        </p:txBody>
      </p:sp>
      <p:sp>
        <p:nvSpPr>
          <p:cNvPr id="13" name="Rechteck 12"/>
          <p:cNvSpPr/>
          <p:nvPr/>
        </p:nvSpPr>
        <p:spPr>
          <a:xfrm>
            <a:off x="1043608" y="1044947"/>
            <a:ext cx="2830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/>
              <a:t>Exemple: </a:t>
            </a:r>
            <a:r>
              <a:rPr lang="fr-CH" dirty="0"/>
              <a:t>crapaud commun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38911" y="5566565"/>
            <a:ext cx="2772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fr-CH" dirty="0"/>
              <a:t>Source: Station ornithologique Sempach; dessin de </a:t>
            </a:r>
            <a:r>
              <a:rPr lang="fr-CH" dirty="0" err="1"/>
              <a:t>Priska</a:t>
            </a:r>
            <a:r>
              <a:rPr lang="fr-CH" dirty="0"/>
              <a:t> Christen, visuelle </a:t>
            </a:r>
            <a:r>
              <a:rPr lang="fr-CH" dirty="0" err="1"/>
              <a:t>Gestaltung</a:t>
            </a:r>
            <a:r>
              <a:rPr lang="fr-CH" dirty="0"/>
              <a:t> </a:t>
            </a:r>
            <a:r>
              <a:rPr lang="fr-CH" dirty="0" err="1"/>
              <a:t>Luzern</a:t>
            </a:r>
            <a:r>
              <a:rPr lang="fr-CH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79627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431900"/>
          </a:xfrm>
        </p:spPr>
        <p:txBody>
          <a:bodyPr/>
          <a:lstStyle/>
          <a:p>
            <a:r>
              <a:rPr lang="fr-CH" dirty="0"/>
              <a:t>Mise en réseau 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438"/>
          <a:stretch/>
        </p:blipFill>
        <p:spPr>
          <a:xfrm>
            <a:off x="5150324" y="476672"/>
            <a:ext cx="3375950" cy="517848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</a:t>
            </a:fld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503256" y="3677489"/>
            <a:ext cx="2196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Source: </a:t>
            </a:r>
            <a:r>
              <a:rPr lang="fr-CH" sz="1000" dirty="0" err="1"/>
              <a:t>Angelone</a:t>
            </a:r>
            <a:r>
              <a:rPr lang="fr-CH" sz="1000" dirty="0"/>
              <a:t> et al. (2010)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227836" y="5721074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Diversité génétique des populations de rainettes vertes dans la vallée de la Reuss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11" y="1437491"/>
            <a:ext cx="3297847" cy="214865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03256" y="908720"/>
            <a:ext cx="277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/>
              <a:t>Exemple: </a:t>
            </a:r>
            <a:r>
              <a:rPr lang="fr-CH" dirty="0"/>
              <a:t>rainette verte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75209" y="4106403"/>
            <a:ext cx="3996791" cy="13645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72000" tIns="72000" rIns="72000" bIns="7200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60000"/>
            <a:r>
              <a:rPr lang="fr-CH" sz="1800" dirty="0"/>
              <a:t>Mise en réseau:</a:t>
            </a: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fr-CH" sz="1800" b="0" dirty="0">
                <a:sym typeface="Wingdings 3" panose="05040102010807070707" pitchFamily="18" charset="2"/>
              </a:rPr>
              <a:t>permet l’échange génétique entre les populations</a:t>
            </a:r>
            <a:r>
              <a:rPr lang="fr-CH" sz="1800" b="0" dirty="0"/>
              <a:t>.</a:t>
            </a: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fr-CH" sz="1800" b="0" dirty="0">
                <a:sym typeface="Wingdings 3" panose="05040102010807070707" pitchFamily="18" charset="2"/>
              </a:rPr>
              <a:t>favorise la colonisation de nouveaux habitats.</a:t>
            </a:r>
            <a:endParaRPr lang="fr-CH" sz="1800" b="0" dirty="0"/>
          </a:p>
        </p:txBody>
      </p:sp>
    </p:spTree>
    <p:extLst>
      <p:ext uri="{BB962C8B-B14F-4D97-AF65-F5344CB8AC3E}">
        <p14:creationId xmlns:p14="http://schemas.microsoft.com/office/powerpoint/2010/main" val="1473542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Mise en réseau écologique des paysages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0923" y="1207288"/>
            <a:ext cx="5411237" cy="4237936"/>
          </a:xfrm>
        </p:spPr>
        <p:txBody>
          <a:bodyPr/>
          <a:lstStyle/>
          <a:p>
            <a:r>
              <a:rPr lang="fr-CH" sz="2000" dirty="0"/>
              <a:t>De </a:t>
            </a:r>
            <a:r>
              <a:rPr lang="fr-CH" sz="2000" b="1" dirty="0"/>
              <a:t>vastes</a:t>
            </a:r>
            <a:r>
              <a:rPr lang="fr-CH" sz="2000" dirty="0"/>
              <a:t> surfaces de promotion de la biodiversité servant d’habitats durables…</a:t>
            </a:r>
            <a:endParaRPr lang="fr-CH" sz="2000" b="1" dirty="0"/>
          </a:p>
          <a:p>
            <a:endParaRPr lang="fr-CH" sz="2000" dirty="0"/>
          </a:p>
          <a:p>
            <a:pPr marL="342900" indent="-342900">
              <a:buFontTx/>
              <a:buChar char="-"/>
            </a:pPr>
            <a:endParaRPr lang="fr-CH" sz="2000" dirty="0"/>
          </a:p>
          <a:p>
            <a:pPr marL="342900" indent="-342900">
              <a:buFontTx/>
              <a:buChar char="-"/>
            </a:pPr>
            <a:endParaRPr lang="fr-CH" sz="2000" dirty="0"/>
          </a:p>
          <a:p>
            <a:r>
              <a:rPr lang="fr-FR" sz="2000" dirty="0"/>
              <a:t>… avec des </a:t>
            </a:r>
            <a:r>
              <a:rPr lang="fr-FR" sz="2000" b="1" dirty="0"/>
              <a:t>points-relais</a:t>
            </a:r>
            <a:r>
              <a:rPr lang="fr-FR" sz="2000" dirty="0"/>
              <a:t>, c'est-à-dire des habitats temporairement colonisables, …</a:t>
            </a:r>
            <a:endParaRPr lang="fr-CH" sz="2000" dirty="0"/>
          </a:p>
          <a:p>
            <a:pPr marL="342900" indent="-342900">
              <a:buFontTx/>
              <a:buChar char="-"/>
            </a:pPr>
            <a:endParaRPr lang="fr-CH" sz="2000" dirty="0"/>
          </a:p>
          <a:p>
            <a:pPr marL="342900" indent="-342900">
              <a:buFontTx/>
              <a:buChar char="-"/>
            </a:pPr>
            <a:endParaRPr lang="fr-CH" sz="2000" dirty="0"/>
          </a:p>
          <a:p>
            <a:pPr marL="342900" indent="-342900">
              <a:buFontTx/>
              <a:buChar char="-"/>
            </a:pPr>
            <a:endParaRPr lang="fr-CH" sz="2000" dirty="0"/>
          </a:p>
          <a:p>
            <a:r>
              <a:rPr lang="fr-CH" sz="2000" dirty="0"/>
              <a:t>… et des </a:t>
            </a:r>
            <a:r>
              <a:rPr lang="fr-CH" sz="2000" b="1" dirty="0"/>
              <a:t>corridors</a:t>
            </a:r>
            <a:r>
              <a:rPr lang="fr-CH" sz="2000" dirty="0"/>
              <a:t> pour la faune sauvage assurant la connexion entre les habitats.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7</a:t>
            </a:fld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163" y="2858505"/>
            <a:ext cx="2207273" cy="14775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001" y="4548400"/>
            <a:ext cx="2207273" cy="14660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173" y="1185628"/>
            <a:ext cx="2207273" cy="146760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43608" y="2392031"/>
            <a:ext cx="50937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400" b="1" dirty="0"/>
              <a:t>Exemple: </a:t>
            </a:r>
            <a:r>
              <a:rPr lang="fr-CH" sz="1400" dirty="0"/>
              <a:t>prairie extensive ou peu intensive</a:t>
            </a:r>
          </a:p>
        </p:txBody>
      </p:sp>
      <p:sp>
        <p:nvSpPr>
          <p:cNvPr id="10" name="Rechteck 9"/>
          <p:cNvSpPr/>
          <p:nvPr/>
        </p:nvSpPr>
        <p:spPr>
          <a:xfrm>
            <a:off x="3872622" y="4028225"/>
            <a:ext cx="230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400" b="1" dirty="0"/>
              <a:t>Exemple: </a:t>
            </a:r>
            <a:r>
              <a:rPr lang="fr-CH" sz="1400" dirty="0"/>
              <a:t>tas de pierre</a:t>
            </a:r>
          </a:p>
        </p:txBody>
      </p:sp>
      <p:sp>
        <p:nvSpPr>
          <p:cNvPr id="11" name="Rechteck 10"/>
          <p:cNvSpPr/>
          <p:nvPr/>
        </p:nvSpPr>
        <p:spPr>
          <a:xfrm>
            <a:off x="3378338" y="5675641"/>
            <a:ext cx="2856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400" b="1" dirty="0"/>
              <a:t>Exemple: </a:t>
            </a:r>
            <a:r>
              <a:rPr lang="fr-CH" sz="1400" dirty="0"/>
              <a:t>cours d’eau </a:t>
            </a:r>
            <a:r>
              <a:rPr lang="fr-CH" sz="1400" dirty="0" err="1"/>
              <a:t>renaturé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296773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143" y="3226082"/>
            <a:ext cx="2631314" cy="25001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89" y="1034513"/>
            <a:ext cx="5955432" cy="43831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Cas idéal de mise en réseau d’habitats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8</a:t>
            </a:fld>
            <a:endParaRPr lang="fr-CH" dirty="0"/>
          </a:p>
        </p:txBody>
      </p:sp>
      <p:sp>
        <p:nvSpPr>
          <p:cNvPr id="3" name="Bogen 2"/>
          <p:cNvSpPr/>
          <p:nvPr/>
        </p:nvSpPr>
        <p:spPr>
          <a:xfrm rot="7436998">
            <a:off x="3946649" y="3368062"/>
            <a:ext cx="2536525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8" name="Bogen 7"/>
          <p:cNvSpPr/>
          <p:nvPr/>
        </p:nvSpPr>
        <p:spPr>
          <a:xfrm rot="13482264">
            <a:off x="618739" y="3218617"/>
            <a:ext cx="2929616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" name="Bogen 8"/>
          <p:cNvSpPr/>
          <p:nvPr/>
        </p:nvSpPr>
        <p:spPr>
          <a:xfrm rot="17579094">
            <a:off x="3590522" y="3045929"/>
            <a:ext cx="2536525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0" name="Bogen 9"/>
          <p:cNvSpPr/>
          <p:nvPr/>
        </p:nvSpPr>
        <p:spPr>
          <a:xfrm>
            <a:off x="2178258" y="1147494"/>
            <a:ext cx="3203307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5940152" y="569514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fr-CH" dirty="0"/>
              <a:t>Source: Station ornithologique Sempach; dessin de </a:t>
            </a:r>
            <a:r>
              <a:rPr lang="fr-CH" dirty="0" err="1"/>
              <a:t>Priska</a:t>
            </a:r>
            <a:r>
              <a:rPr lang="fr-CH" dirty="0"/>
              <a:t> Christen, visuelle </a:t>
            </a:r>
            <a:r>
              <a:rPr lang="fr-CH" dirty="0" err="1"/>
              <a:t>Gestaltung</a:t>
            </a:r>
            <a:r>
              <a:rPr lang="fr-CH" dirty="0"/>
              <a:t> </a:t>
            </a:r>
            <a:r>
              <a:rPr lang="fr-CH" dirty="0" err="1"/>
              <a:t>Luzern</a:t>
            </a:r>
            <a:r>
              <a:rPr lang="fr-CH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18137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27" y="1672113"/>
            <a:ext cx="2580278" cy="23413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5411" y="4135920"/>
            <a:ext cx="2805944" cy="18133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Etapes importantes dans un projet de réseau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9</a:t>
            </a:fld>
            <a:endParaRPr lang="fr-CH" dirty="0"/>
          </a:p>
        </p:txBody>
      </p:sp>
      <p:sp>
        <p:nvSpPr>
          <p:cNvPr id="10" name="Flèche vers la droite 9"/>
          <p:cNvSpPr/>
          <p:nvPr/>
        </p:nvSpPr>
        <p:spPr>
          <a:xfrm rot="10800000">
            <a:off x="5614620" y="4774608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6" name="Textfeld 15"/>
          <p:cNvSpPr txBox="1"/>
          <p:nvPr/>
        </p:nvSpPr>
        <p:spPr>
          <a:xfrm>
            <a:off x="949228" y="1017772"/>
            <a:ext cx="2704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Constituer un groupe porteur de projet (ex. agriculteurs)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029771" y="1038030"/>
            <a:ext cx="1694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fr-CH" dirty="0"/>
              <a:t>Définir les organismes cibles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404833" y="1034513"/>
            <a:ext cx="219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fr-CH" dirty="0"/>
              <a:t>Déterminer les mesures en faveur des espèces cibles et indicatrices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045571" y="3697884"/>
            <a:ext cx="195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fr-CH" dirty="0"/>
              <a:t>Contrôler d’efficacité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409824" y="3696809"/>
            <a:ext cx="248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fr-CH" dirty="0"/>
              <a:t>Réaliser les mesures</a:t>
            </a:r>
          </a:p>
        </p:txBody>
      </p:sp>
      <p:sp>
        <p:nvSpPr>
          <p:cNvPr id="25" name="Flèche vers la droite 9"/>
          <p:cNvSpPr/>
          <p:nvPr/>
        </p:nvSpPr>
        <p:spPr>
          <a:xfrm>
            <a:off x="5594034" y="2527280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6" name="Flèche vers la droite 9"/>
          <p:cNvSpPr/>
          <p:nvPr/>
        </p:nvSpPr>
        <p:spPr>
          <a:xfrm>
            <a:off x="3234774" y="2529160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Ellipse 3"/>
          <p:cNvSpPr/>
          <p:nvPr/>
        </p:nvSpPr>
        <p:spPr>
          <a:xfrm>
            <a:off x="615427" y="1109434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Ellipse 19"/>
          <p:cNvSpPr/>
          <p:nvPr/>
        </p:nvSpPr>
        <p:spPr>
          <a:xfrm>
            <a:off x="3681514" y="1153594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Ellipse 20"/>
          <p:cNvSpPr/>
          <p:nvPr/>
        </p:nvSpPr>
        <p:spPr>
          <a:xfrm>
            <a:off x="5998790" y="1148388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Ellipse 21"/>
          <p:cNvSpPr/>
          <p:nvPr/>
        </p:nvSpPr>
        <p:spPr>
          <a:xfrm>
            <a:off x="6091385" y="3686652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solidFill>
                  <a:schemeClr val="tx1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Ellipse 22"/>
          <p:cNvSpPr/>
          <p:nvPr/>
        </p:nvSpPr>
        <p:spPr>
          <a:xfrm>
            <a:off x="3673906" y="3685133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solidFill>
                  <a:schemeClr val="tx1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Flèche vers la droite 9"/>
          <p:cNvSpPr/>
          <p:nvPr/>
        </p:nvSpPr>
        <p:spPr>
          <a:xfrm rot="5400000">
            <a:off x="7172150" y="3316982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906" y="1894648"/>
            <a:ext cx="1872208" cy="162379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500" y="2155143"/>
            <a:ext cx="2448940" cy="114510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987" y="4130370"/>
            <a:ext cx="2409063" cy="18134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orlage-Foliensammlung-Biodiv">
  <a:themeElements>
    <a:clrScheme name="Fi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646464"/>
      </a:hlink>
      <a:folHlink>
        <a:srgbClr val="969696"/>
      </a:folHlink>
    </a:clrScheme>
    <a:fontScheme name="FiBL_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deutsch.pptx" id="{FBB6791A-E5EE-42BB-A8AB-2678BCFD6534}" vid="{5793FBA9-05DF-45A9-9DAC-857A3FA41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dd18740c-b141-4d05-9751-e9f3dcf7e76f">Deutsch</Sprache>
    <TranslationStateDownloadLink xmlns="http://schemas.microsoft.com/sharepoint/v3">
      <Url xsi:nil="true"/>
      <Description xsi:nil="true"/>
    </TranslationStateDownloadLink>
    <Download_x0020_a_x0020_copy xmlns="926ccd4c-651f-4ccc-af87-3950eef9fdad" xsi:nil="true"/>
    <Kategorie xmlns="dd18740c-b141-4d05-9751-e9f3dcf7e76f">Folie</Kategorie>
    <FiBL_x002d_Standort xmlns="926ccd4c-651f-4ccc-af87-3950eef9fdad">All FiBL</FiBL_x002d_Standor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8CE18F8DE21746B13E196ECDFF44C0" ma:contentTypeVersion="5" ma:contentTypeDescription="Create a new document." ma:contentTypeScope="" ma:versionID="e8782817122db90c93ceb9e955f70951">
  <xsd:schema xmlns:xsd="http://www.w3.org/2001/XMLSchema" xmlns:xs="http://www.w3.org/2001/XMLSchema" xmlns:p="http://schemas.microsoft.com/office/2006/metadata/properties" xmlns:ns1="http://schemas.microsoft.com/sharepoint/v3" xmlns:ns2="dd18740c-b141-4d05-9751-e9f3dcf7e76f" xmlns:ns3="926ccd4c-651f-4ccc-af87-3950eef9fdad" targetNamespace="http://schemas.microsoft.com/office/2006/metadata/properties" ma:root="true" ma:fieldsID="ece806e68e4d87454051d7bb3ac23105" ns1:_="" ns2:_="" ns3:_="">
    <xsd:import namespace="http://schemas.microsoft.com/sharepoint/v3"/>
    <xsd:import namespace="dd18740c-b141-4d05-9751-e9f3dcf7e76f"/>
    <xsd:import namespace="926ccd4c-651f-4ccc-af87-3950eef9fdad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Sprache" minOccurs="0"/>
                <xsd:element ref="ns3:FiBL_x002d_Standort" minOccurs="0"/>
                <xsd:element ref="ns1:TranslationStateDownloadLink" minOccurs="0"/>
                <xsd:element ref="ns3:Download_x0020_a_x0020_cop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TranslationStateDownloadLink" ma:index="11" nillable="true" ma:displayName="Downloadlink" ma:internalName="TranslationStateDownloa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740c-b141-4d05-9751-e9f3dcf7e76f" elementFormDefault="qualified">
    <xsd:import namespace="http://schemas.microsoft.com/office/2006/documentManagement/types"/>
    <xsd:import namespace="http://schemas.microsoft.com/office/infopath/2007/PartnerControls"/>
    <xsd:element name="Kategorie" ma:index="2" ma:displayName="Kategorie" ma:default="Bericht" ma:format="Dropdown" ma:indexed="true" ma:internalName="Kategorie">
      <xsd:simpleType>
        <xsd:restriction base="dms:Choice">
          <xsd:enumeration value="Bericht"/>
          <xsd:enumeration value="Brief/ Fax"/>
          <xsd:enumeration value="Corporate Identity (CI)"/>
          <xsd:enumeration value="EU-Bericht"/>
          <xsd:enumeration value="Folie"/>
          <xsd:enumeration value="Kurse"/>
          <xsd:enumeration value="Logo"/>
          <xsd:enumeration value="Medienmitteilung"/>
          <xsd:enumeration value="Ordnerrücken"/>
          <xsd:enumeration value="Praktikums-/ Semester- /Diplomarbeiten"/>
          <xsd:enumeration value="Sonderformate"/>
          <xsd:enumeration value="Protokolle"/>
        </xsd:restriction>
      </xsd:simpleType>
    </xsd:element>
    <xsd:element name="Sprache" ma:index="3" nillable="true" ma:displayName="Sprache" ma:default="Deutsch" ma:format="Dropdown" ma:internalName="Sprache">
      <xsd:simpleType>
        <xsd:restriction base="dms:Choice">
          <xsd:enumeration value="Deutsch"/>
          <xsd:enumeration value="Englisch"/>
          <xsd:enumeration value="Französisch"/>
          <xsd:enumeration value="Italienisch"/>
          <xsd:enumeration value="Spanis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ccd4c-651f-4ccc-af87-3950eef9fdad" elementFormDefault="qualified">
    <xsd:import namespace="http://schemas.microsoft.com/office/2006/documentManagement/types"/>
    <xsd:import namespace="http://schemas.microsoft.com/office/infopath/2007/PartnerControls"/>
    <xsd:element name="FiBL_x002d_Standort" ma:index="4" nillable="true" ma:displayName="FiBL-Standort" ma:default="All FiBL" ma:format="Dropdown" ma:internalName="FiBL_x002d_Standort">
      <xsd:simpleType>
        <xsd:restriction base="dms:Choice">
          <xsd:enumeration value="All FiBL"/>
          <xsd:enumeration value="FiBL CH"/>
          <xsd:enumeration value="FiBL DE"/>
          <xsd:enumeration value="FiBL AT"/>
          <xsd:enumeration value="FiBL EU"/>
          <xsd:enumeration value="Team FiBL France"/>
        </xsd:restriction>
      </xsd:simpleType>
    </xsd:element>
    <xsd:element name="Download_x0020_a_x0020_copy" ma:index="12" nillable="true" ma:displayName="Download a copy" ma:internalName="Download_x0020_a_x0020_cop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1F0389-DCC4-4552-AF62-62FC06389D97}">
  <ds:schemaRefs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926ccd4c-651f-4ccc-af87-3950eef9fdad"/>
    <ds:schemaRef ds:uri="http://schemas.microsoft.com/office/infopath/2007/PartnerControls"/>
    <ds:schemaRef ds:uri="dd18740c-b141-4d05-9751-e9f3dcf7e76f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C05CF6B6-F600-4DF9-A534-F9E4E16E99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7551DD-4F57-4178-AE9D-035B37929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18740c-b141-4d05-9751-e9f3dcf7e76f"/>
    <ds:schemaRef ds:uri="926ccd4c-651f-4ccc-af87-3950eef9f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Vorlage-Foliensammlung-Biodiv</Template>
  <TotalTime>0</TotalTime>
  <Words>982</Words>
  <Application>Microsoft Office PowerPoint</Application>
  <PresentationFormat>Bildschirmpräsentation (4:3)</PresentationFormat>
  <Paragraphs>145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Gill Sans MT</vt:lpstr>
      <vt:lpstr>Symbol</vt:lpstr>
      <vt:lpstr>Wingdings 3</vt:lpstr>
      <vt:lpstr>Vorlage-Foliensammlung-Biodiv</vt:lpstr>
      <vt:lpstr>PowerPoint-Präsentation</vt:lpstr>
      <vt:lpstr>Mise en réseau</vt:lpstr>
      <vt:lpstr>Une plus grande diversité spécifique grâce à la mise en réseau</vt:lpstr>
      <vt:lpstr>Distance de déplacement des espèces animales</vt:lpstr>
      <vt:lpstr>Distribution des habitats selon l’espèce</vt:lpstr>
      <vt:lpstr>Mise en réseau </vt:lpstr>
      <vt:lpstr>Mise en réseau écologique des paysages</vt:lpstr>
      <vt:lpstr>Cas idéal de mise en réseau d’habitats</vt:lpstr>
      <vt:lpstr>Etapes importantes dans un projet de réseau</vt:lpstr>
      <vt:lpstr>Favoriser les espèces indicatrices grâce à un entretien adéquat</vt:lpstr>
      <vt:lpstr>Les espèces cibles ont besoin de mesures spécifiques</vt:lpstr>
      <vt:lpstr>Qualité du paysage – valeurs paysagères</vt:lpstr>
      <vt:lpstr>Exemples de mesures pour la qualité du paysage</vt:lpstr>
      <vt:lpstr>Mesures à l'interface entre qualité du paysage  et promotion de la biodiversité</vt:lpstr>
      <vt:lpstr>Synergies entre qualité du paysage et réseau écologique</vt:lpstr>
      <vt:lpstr>Pour en savoir plus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Weidmann Gilles</dc:creator>
  <cp:lastModifiedBy>Weidmann Gilles</cp:lastModifiedBy>
  <cp:revision>198</cp:revision>
  <dcterms:created xsi:type="dcterms:W3CDTF">2018-02-22T08:54:25Z</dcterms:created>
  <dcterms:modified xsi:type="dcterms:W3CDTF">2024-05-27T15:09:59Z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0x010100038CE18F8DE21746B13E196ECDFF44C0</vt:lpwstr>
  </property>
</Properties>
</file>