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sldIdLst>
    <p:sldId id="256" r:id="rId5"/>
    <p:sldId id="257" r:id="rId6"/>
    <p:sldId id="281" r:id="rId7"/>
    <p:sldId id="261" r:id="rId8"/>
    <p:sldId id="271" r:id="rId9"/>
    <p:sldId id="262" r:id="rId10"/>
    <p:sldId id="285" r:id="rId11"/>
    <p:sldId id="265" r:id="rId12"/>
    <p:sldId id="273" r:id="rId13"/>
    <p:sldId id="288" r:id="rId14"/>
    <p:sldId id="280" r:id="rId15"/>
    <p:sldId id="266" r:id="rId16"/>
    <p:sldId id="267" r:id="rId17"/>
    <p:sldId id="287" r:id="rId18"/>
    <p:sldId id="268" r:id="rId19"/>
    <p:sldId id="282" r:id="rId20"/>
    <p:sldId id="269" r:id="rId21"/>
    <p:sldId id="276" r:id="rId22"/>
    <p:sldId id="284" r:id="rId23"/>
    <p:sldId id="275" r:id="rId24"/>
    <p:sldId id="272" r:id="rId25"/>
    <p:sldId id="289" r:id="rId26"/>
    <p:sldId id="286" r:id="rId27"/>
    <p:sldId id="270" r:id="rId28"/>
    <p:sldId id="258" r:id="rId29"/>
    <p:sldId id="290" r:id="rId30"/>
  </p:sldIdLst>
  <p:sldSz cx="9144000" cy="6858000" type="screen4x3"/>
  <p:notesSz cx="6799263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DDC7F"/>
    <a:srgbClr val="FE5F44"/>
    <a:srgbClr val="FCFF7D"/>
    <a:srgbClr val="8D5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6305" autoAdjust="0"/>
  </p:normalViewPr>
  <p:slideViewPr>
    <p:cSldViewPr>
      <p:cViewPr varScale="1">
        <p:scale>
          <a:sx n="111" d="100"/>
          <a:sy n="111" d="100"/>
        </p:scale>
        <p:origin x="14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08.04.2019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Quelle</a:t>
            </a:r>
            <a:r>
              <a:rPr lang="en-US" sz="1200" dirty="0" smtClean="0"/>
              <a:t>: </a:t>
            </a:r>
            <a:r>
              <a:rPr lang="en-US" sz="1200" dirty="0" err="1" smtClean="0"/>
              <a:t>Paillex</a:t>
            </a:r>
            <a:r>
              <a:rPr lang="en-US" sz="1200" dirty="0" smtClean="0"/>
              <a:t> A., </a:t>
            </a:r>
            <a:r>
              <a:rPr lang="en-US" sz="1200" dirty="0" err="1" smtClean="0"/>
              <a:t>Schuwirth</a:t>
            </a:r>
            <a:r>
              <a:rPr lang="en-US" sz="1200" dirty="0" smtClean="0"/>
              <a:t> N., Lorenz A. W., </a:t>
            </a:r>
            <a:r>
              <a:rPr lang="en-US" sz="1200" dirty="0" err="1" smtClean="0"/>
              <a:t>Januschke</a:t>
            </a:r>
            <a:r>
              <a:rPr lang="en-US" sz="1200" dirty="0" smtClean="0"/>
              <a:t> K., Peter A., Reichert P. (2017): Integrating and extending ecological river assessment: concept and test with two restoration projects. Ecological Indicators 72, 131–141</a:t>
            </a:r>
            <a:endParaRPr lang="de-CH" sz="1200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76C48-313D-43E6-898F-7CCA8AB7B608}" type="slidenum">
              <a:rPr lang="de-CH" smtClean="0"/>
              <a:pPr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927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dirty="0" err="1" smtClean="0"/>
              <a:t>Biodiversität</a:t>
            </a:r>
            <a:r>
              <a:rPr lang="fr-CH" dirty="0" smtClean="0"/>
              <a:t> </a:t>
            </a:r>
            <a:r>
              <a:rPr lang="fr-CH" dirty="0" err="1" smtClean="0"/>
              <a:t>auf</a:t>
            </a:r>
            <a:r>
              <a:rPr lang="fr-CH" dirty="0" smtClean="0"/>
              <a:t> </a:t>
            </a:r>
            <a:r>
              <a:rPr lang="fr-CH" dirty="0" err="1" smtClean="0"/>
              <a:t>dem</a:t>
            </a:r>
            <a:r>
              <a:rPr lang="fr-CH" dirty="0" smtClean="0"/>
              <a:t> </a:t>
            </a:r>
            <a:r>
              <a:rPr lang="fr-CH" dirty="0" err="1" smtClean="0"/>
              <a:t>Landwirtschaftsbetrieb</a:t>
            </a:r>
            <a:endParaRPr lang="fr-CH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867" y="222251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sz="half" idx="15" hasCustomPrompt="1"/>
          </p:nvPr>
        </p:nvSpPr>
        <p:spPr>
          <a:xfrm>
            <a:off x="4914900" y="1136663"/>
            <a:ext cx="42300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8" name="Inhaltsplatzhalter 2"/>
          <p:cNvSpPr>
            <a:spLocks noGrp="1"/>
          </p:cNvSpPr>
          <p:nvPr>
            <p:ph sz="half" idx="17" hasCustomPrompt="1"/>
          </p:nvPr>
        </p:nvSpPr>
        <p:spPr>
          <a:xfrm>
            <a:off x="546101" y="1136663"/>
            <a:ext cx="41952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8" hasCustomPrompt="1"/>
          </p:nvPr>
        </p:nvSpPr>
        <p:spPr>
          <a:xfrm>
            <a:off x="546100" y="3751976"/>
            <a:ext cx="8597900" cy="2420224"/>
          </a:xfrm>
        </p:spPr>
        <p:txBody>
          <a:bodyPr tIns="0"/>
          <a:lstStyle>
            <a:lvl1pPr marL="361950" marR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marL="361950" marR="0" lvl="0" indent="-361950" algn="l" defTabSz="623888" rtl="0" eaLnBrk="0" fontAlgn="base" latinLnBrk="0" hangingPunct="0">
              <a:lnSpc>
                <a:spcPct val="100000"/>
              </a:lnSpc>
              <a:spcBef>
                <a:spcPct val="10000"/>
              </a:spcBef>
              <a:spcAft>
                <a:spcPct val="1000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r>
              <a:rPr lang="de-CH" dirty="0" smtClean="0"/>
              <a:t>Bild</a:t>
            </a:r>
          </a:p>
          <a:p>
            <a:pPr lvl="0"/>
            <a:endParaRPr lang="de-CH" dirty="0" smtClean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9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50796-6A5C-4112-86C2-50CABFE26A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657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w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1683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 smtClean="0"/>
              <a:t>Foliensammlung</a:t>
            </a:r>
            <a:r>
              <a:rPr lang="de-CH" sz="900" baseline="0" dirty="0" smtClean="0"/>
              <a:t> Biodiversität auf dem Landwirtschaftsbetrieb</a:t>
            </a:r>
            <a:endParaRPr lang="de-CH" sz="900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220072" y="6344185"/>
            <a:ext cx="20882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err="1" smtClean="0"/>
              <a:t>Schnittstellen</a:t>
            </a:r>
            <a:r>
              <a:rPr lang="fr-FR" sz="900" dirty="0" smtClean="0"/>
              <a:t> </a:t>
            </a:r>
            <a:r>
              <a:rPr lang="fr-FR" sz="900" dirty="0" err="1" smtClean="0"/>
              <a:t>zu</a:t>
            </a:r>
            <a:r>
              <a:rPr lang="fr-FR" sz="900" dirty="0" smtClean="0"/>
              <a:t> </a:t>
            </a:r>
            <a:r>
              <a:rPr lang="fr-FR" sz="900" dirty="0" err="1" smtClean="0"/>
              <a:t>Gewässern</a:t>
            </a:r>
            <a:r>
              <a:rPr lang="fr-FR" sz="900" dirty="0" smtClean="0"/>
              <a:t> </a:t>
            </a:r>
            <a:r>
              <a:rPr lang="fr-FR" sz="900" dirty="0" err="1" smtClean="0"/>
              <a:t>und</a:t>
            </a:r>
            <a:r>
              <a:rPr lang="fr-FR" sz="900" dirty="0" smtClean="0"/>
              <a:t> Wald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  <p:sldLayoutId id="2147483678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gewaesserunterhalt_1/Merkblatt_Pflege_Uferbestockung.pdf" TargetMode="External"/><Relationship Id="rId2" Type="http://schemas.openxmlformats.org/officeDocument/2006/relationships/hyperlink" Target="https://www.ag.ch/media/kanton_aargau/bvu/dokumente_2/umwelt__natur___landschaft/hochwasserschutz_1/gewaesserunterhalt_1/Merkblatt_Maehen.pdf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f.lu.ch/-/media/VIF/Dokumente/Download/Fachordner/Naturgefahren/942_001_leitfgewunt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dwissen.net/wald/naturschutz/arten/wsl_waldrand/wsl_waldrand_faktenblatt.pdf" TargetMode="External"/><Relationship Id="rId2" Type="http://schemas.openxmlformats.org/officeDocument/2006/relationships/hyperlink" Target="http://www.waldwissen.net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g.ch/media/kanton_aargau/dfr/dokumente_3/landwirtschaft_2/1370944_Merkblatt_Waldsaumbewirtschaftung_13_01_web.pdf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.ch/media/kanton_aargau/bvu/dokumente_2/umwelt__natur___landschaft/hochwasserschutz_1/180110_Gewaesserraum_und_landwirtschaftliche_Bewirtschaftung_MERKBLATT.pdf" TargetMode="External"/><Relationship Id="rId2" Type="http://schemas.openxmlformats.org/officeDocument/2006/relationships/hyperlink" Target="https://www.agridea.ch/de/publikationen/publikationen/umwelt-natur-landschaft/beitraege-und-bedingungen-im-oekoausgleich/pufferstreifen-richtig-messen-und-bewirtschaften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119278" cy="193633"/>
          </a:xfrm>
        </p:spPr>
        <p:txBody>
          <a:bodyPr vert="horz" lIns="0" tIns="0" rIns="0" bIns="0" rtlCol="0" anchor="b">
            <a:noAutofit/>
          </a:bodyPr>
          <a:lstStyle/>
          <a:p>
            <a:r>
              <a:rPr lang="de-CH" sz="1100" dirty="0"/>
              <a:t>Referenz: </a:t>
            </a:r>
            <a:r>
              <a:rPr lang="de-CH" sz="1100" dirty="0" smtClean="0"/>
              <a:t>Handbuch </a:t>
            </a:r>
            <a:r>
              <a:rPr lang="de-CH" sz="1100" dirty="0"/>
              <a:t>«Biodiversität auf dem Landwirtschaftsbetrieb – ein Handbuch für die Praxis», Kapitel 6, Seiten </a:t>
            </a:r>
            <a:r>
              <a:rPr lang="de-CH" sz="1100" dirty="0" smtClean="0"/>
              <a:t>141-149</a:t>
            </a:r>
            <a:endParaRPr lang="de-CH" sz="11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36830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39552" y="4984401"/>
            <a:ext cx="3748462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fr-FR" dirty="0" err="1" smtClean="0"/>
              <a:t>Schnittstellen</a:t>
            </a:r>
            <a:r>
              <a:rPr lang="fr-FR" dirty="0" smtClean="0"/>
              <a:t> </a:t>
            </a:r>
            <a:r>
              <a:rPr lang="fr-FR" dirty="0" err="1" smtClean="0"/>
              <a:t>zu</a:t>
            </a:r>
            <a:r>
              <a:rPr lang="fr-FR" dirty="0" smtClean="0"/>
              <a:t> </a:t>
            </a:r>
            <a:r>
              <a:rPr lang="fr-FR" dirty="0" err="1" smtClean="0"/>
              <a:t>Gewässern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Wald</a:t>
            </a:r>
            <a:endParaRPr lang="de-CH" dirty="0">
              <a:solidFill>
                <a:prstClr val="black"/>
              </a:solidFill>
            </a:endParaRPr>
          </a:p>
          <a:p>
            <a:pPr lvl="0"/>
            <a:endParaRPr lang="de-CH" sz="800" dirty="0">
              <a:solidFill>
                <a:prstClr val="black"/>
              </a:solidFill>
            </a:endParaRPr>
          </a:p>
          <a:p>
            <a:pPr lvl="0"/>
            <a:r>
              <a:rPr lang="de-CH" sz="1100" dirty="0">
                <a:solidFill>
                  <a:prstClr val="black"/>
                </a:solidFill>
              </a:rPr>
              <a:t>Ausgabe 2019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Aufwertung und Renaturierung von Fliessgewässern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6" name="Textfeld 15"/>
          <p:cNvSpPr txBox="1"/>
          <p:nvPr/>
        </p:nvSpPr>
        <p:spPr>
          <a:xfrm>
            <a:off x="611919" y="1052736"/>
            <a:ext cx="79925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sz="2000" b="1" dirty="0" smtClean="0"/>
              <a:t>Renaturierung</a:t>
            </a:r>
            <a:r>
              <a:rPr lang="de-CH" sz="2000" dirty="0" smtClean="0"/>
              <a:t>: Revitalisieren </a:t>
            </a:r>
            <a:r>
              <a:rPr lang="de-CH" sz="2000" dirty="0"/>
              <a:t>von Fliessgewässern und </a:t>
            </a:r>
            <a:r>
              <a:rPr lang="de-CH" sz="2000" dirty="0" smtClean="0"/>
              <a:t>Seeufern, Reduzieren </a:t>
            </a:r>
            <a:r>
              <a:rPr lang="de-CH" sz="2000" dirty="0"/>
              <a:t>der negativen Auswirkungen der </a:t>
            </a:r>
            <a:r>
              <a:rPr lang="de-CH" sz="2000" dirty="0" smtClean="0"/>
              <a:t>Wasserkraftnutzung</a:t>
            </a:r>
          </a:p>
          <a:p>
            <a:pPr>
              <a:spcBef>
                <a:spcPts val="600"/>
              </a:spcBef>
            </a:pPr>
            <a:r>
              <a:rPr lang="de-CH" sz="2000" b="1" dirty="0" smtClean="0"/>
              <a:t>Revitalisierung</a:t>
            </a:r>
            <a:r>
              <a:rPr lang="de-CH" sz="2000" dirty="0" smtClean="0"/>
              <a:t>:  Wiederherstellen naturnaher Bäche, Flüsse </a:t>
            </a:r>
            <a:r>
              <a:rPr lang="de-CH" sz="2000" dirty="0"/>
              <a:t>und Seen mit ihren charakteristischen Tier- und </a:t>
            </a:r>
            <a:r>
              <a:rPr lang="de-CH" sz="2000" dirty="0" smtClean="0"/>
              <a:t>Pflanzenarten</a:t>
            </a:r>
          </a:p>
          <a:p>
            <a:pPr>
              <a:spcBef>
                <a:spcPts val="600"/>
              </a:spcBef>
            </a:pPr>
            <a:r>
              <a:rPr lang="de-CH" sz="2000" b="1" dirty="0" smtClean="0"/>
              <a:t>Gründe</a:t>
            </a:r>
            <a:r>
              <a:rPr lang="de-CH" sz="2000" dirty="0" smtClean="0"/>
              <a:t>: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 smtClean="0"/>
              <a:t>Hochwasserschutz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de-CH" sz="2000" dirty="0" smtClean="0"/>
              <a:t>Naturschutz</a:t>
            </a:r>
            <a:endParaRPr lang="de-CH" sz="2000" dirty="0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3763807"/>
            <a:ext cx="3920768" cy="2269882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48" y="3764362"/>
            <a:ext cx="3887743" cy="22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Auswirkungen der Revitalisierung von Fliessgewässern auf die Arten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6855763" y="5805264"/>
            <a:ext cx="178407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Quelle</a:t>
            </a:r>
            <a:r>
              <a:rPr lang="en-US" sz="1000" dirty="0" smtClean="0"/>
              <a:t>: </a:t>
            </a:r>
            <a:r>
              <a:rPr lang="en-US" sz="1000" dirty="0" err="1" smtClean="0"/>
              <a:t>Paillex</a:t>
            </a:r>
            <a:r>
              <a:rPr lang="en-US" sz="1000" dirty="0" smtClean="0"/>
              <a:t> A. et al (2017)</a:t>
            </a:r>
            <a:endParaRPr lang="de-CH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79" y="1351480"/>
            <a:ext cx="8332448" cy="335867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4941168"/>
            <a:ext cx="133164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9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Pflege</a:t>
            </a:r>
            <a:r>
              <a:rPr lang="fr-FR" dirty="0" smtClean="0"/>
              <a:t> </a:t>
            </a:r>
            <a:r>
              <a:rPr lang="fr-FR" dirty="0" err="1" smtClean="0"/>
              <a:t>offener</a:t>
            </a:r>
            <a:r>
              <a:rPr lang="fr-FR" dirty="0" smtClean="0"/>
              <a:t> </a:t>
            </a:r>
            <a:r>
              <a:rPr lang="fr-FR" dirty="0" err="1" smtClean="0"/>
              <a:t>Wasserflächen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68068" y="3789040"/>
            <a:ext cx="35222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Unterwasservegetation im </a:t>
            </a:r>
            <a:r>
              <a:rPr lang="de-CH" sz="2000" dirty="0"/>
              <a:t>Sommer knapp unterhalb der Wasseroberfläche mähen.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065537"/>
            <a:ext cx="7975837" cy="254752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4067944" y="3801685"/>
            <a:ext cx="4752528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</a:pPr>
            <a:r>
              <a:rPr lang="de-CH" sz="2000" dirty="0"/>
              <a:t>Bei </a:t>
            </a:r>
            <a:r>
              <a:rPr lang="de-CH" sz="2000" dirty="0" smtClean="0"/>
              <a:t>der Pflege </a:t>
            </a:r>
            <a:r>
              <a:rPr lang="de-CH" sz="2000" dirty="0"/>
              <a:t>mit dem Bagger: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Auf </a:t>
            </a:r>
            <a:r>
              <a:rPr lang="de-CH" sz="2000" dirty="0" smtClean="0"/>
              <a:t>mind. </a:t>
            </a:r>
            <a:r>
              <a:rPr lang="de-CH" sz="2000" dirty="0"/>
              <a:t>10 % der Gewässerlänge die Unterwasserpflanzen auf der Hälfte der Gewässerbreite belassen.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Die unbehandelten Bereiche auf mehrere Teilstücke entlang des Bachlaufs verteilen.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39552" y="1542902"/>
            <a:ext cx="448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Gestaffelte Pflege mit 1 Schnitt pro Jahr</a:t>
            </a:r>
            <a:endParaRPr lang="de-CH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600220"/>
            <a:ext cx="4824536" cy="104480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293067"/>
            <a:ext cx="4655239" cy="100814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84383" y="2260053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1. Jahr: erste Hälfte mähen</a:t>
            </a:r>
            <a:endParaRPr lang="de-CH" dirty="0"/>
          </a:p>
        </p:txBody>
      </p:sp>
      <p:sp>
        <p:nvSpPr>
          <p:cNvPr id="11" name="Textfeld 10"/>
          <p:cNvSpPr txBox="1"/>
          <p:nvPr/>
        </p:nvSpPr>
        <p:spPr>
          <a:xfrm>
            <a:off x="718613" y="3861048"/>
            <a:ext cx="2952328" cy="373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2. Jahr: zweite Hälfte mähen</a:t>
            </a:r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4167" y="2608580"/>
            <a:ext cx="936105" cy="204693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30296" y="2573681"/>
            <a:ext cx="143500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Stehen lassen</a:t>
            </a:r>
          </a:p>
          <a:p>
            <a:endParaRPr lang="de-CH" sz="900" dirty="0" smtClean="0"/>
          </a:p>
          <a:p>
            <a:r>
              <a:rPr lang="de-CH" dirty="0" smtClean="0"/>
              <a:t>Mähen</a:t>
            </a:r>
          </a:p>
          <a:p>
            <a:endParaRPr lang="de-CH" sz="900" dirty="0" smtClean="0"/>
          </a:p>
          <a:p>
            <a:r>
              <a:rPr lang="de-CH" dirty="0" smtClean="0"/>
              <a:t>Gehölz</a:t>
            </a:r>
          </a:p>
          <a:p>
            <a:endParaRPr lang="de-CH" sz="1400" dirty="0" smtClean="0"/>
          </a:p>
          <a:p>
            <a:r>
              <a:rPr lang="de-CH" dirty="0" smtClean="0"/>
              <a:t>Pufferstreifen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Gewässerböschungen</a:t>
            </a:r>
            <a:endParaRPr lang="fr-FR" dirty="0"/>
          </a:p>
        </p:txBody>
      </p:sp>
      <p:sp>
        <p:nvSpPr>
          <p:cNvPr id="7" name="Textfeld 6"/>
          <p:cNvSpPr txBox="1"/>
          <p:nvPr/>
        </p:nvSpPr>
        <p:spPr>
          <a:xfrm>
            <a:off x="587046" y="1034513"/>
            <a:ext cx="4743350" cy="369332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de-CH" b="1" dirty="0" smtClean="0"/>
              <a:t>Gestaffelte Pflege mit 2 Schnitten pro Jahr</a:t>
            </a:r>
            <a:endParaRPr lang="de-CH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87046" y="1957735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 smtClean="0"/>
              <a:t>Erster Schnitt ab Mitte Juni</a:t>
            </a:r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4016927"/>
            <a:ext cx="3715813" cy="804698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725" y="2371723"/>
            <a:ext cx="3810260" cy="82515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987" y="2432269"/>
            <a:ext cx="3799797" cy="822886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92" y="4016927"/>
            <a:ext cx="3785594" cy="81981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4800967" y="1955953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</a:t>
            </a:r>
            <a:r>
              <a:rPr lang="de-CH" dirty="0" smtClean="0"/>
              <a:t>weiter Schnitt ab August</a:t>
            </a:r>
            <a:endParaRPr lang="de-CH" dirty="0"/>
          </a:p>
        </p:txBody>
      </p:sp>
      <p:sp>
        <p:nvSpPr>
          <p:cNvPr id="18" name="Textfeld 17"/>
          <p:cNvSpPr txBox="1"/>
          <p:nvPr/>
        </p:nvSpPr>
        <p:spPr>
          <a:xfrm>
            <a:off x="617724" y="3624487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E</a:t>
            </a:r>
            <a:r>
              <a:rPr lang="de-CH" dirty="0" smtClean="0"/>
              <a:t>rster Schnitt ab Mitte Juni</a:t>
            </a:r>
            <a:endParaRPr lang="de-CH" dirty="0"/>
          </a:p>
        </p:txBody>
      </p:sp>
      <p:sp>
        <p:nvSpPr>
          <p:cNvPr id="19" name="Textfeld 18"/>
          <p:cNvSpPr txBox="1"/>
          <p:nvPr/>
        </p:nvSpPr>
        <p:spPr>
          <a:xfrm>
            <a:off x="4800967" y="3631981"/>
            <a:ext cx="3517720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CH" dirty="0"/>
              <a:t>Z</a:t>
            </a:r>
            <a:r>
              <a:rPr lang="de-CH" dirty="0" smtClean="0"/>
              <a:t>weiter Schnitt ab August</a:t>
            </a:r>
            <a:endParaRPr lang="de-CH" dirty="0"/>
          </a:p>
        </p:txBody>
      </p:sp>
      <p:sp>
        <p:nvSpPr>
          <p:cNvPr id="20" name="Rechteck 19"/>
          <p:cNvSpPr/>
          <p:nvPr/>
        </p:nvSpPr>
        <p:spPr>
          <a:xfrm>
            <a:off x="587046" y="1484784"/>
            <a:ext cx="857932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 smtClean="0"/>
              <a:t>1. Jahr </a:t>
            </a:r>
            <a:endParaRPr lang="de-CH" b="1" dirty="0"/>
          </a:p>
        </p:txBody>
      </p:sp>
      <p:sp>
        <p:nvSpPr>
          <p:cNvPr id="21" name="Rechteck 20"/>
          <p:cNvSpPr/>
          <p:nvPr/>
        </p:nvSpPr>
        <p:spPr>
          <a:xfrm>
            <a:off x="610659" y="3255155"/>
            <a:ext cx="937005" cy="369332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de-CH" b="1" dirty="0"/>
              <a:t>2. Jahr 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959" y="5347442"/>
            <a:ext cx="936105" cy="724852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1547664" y="5282955"/>
            <a:ext cx="143500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Stehen lassen</a:t>
            </a:r>
          </a:p>
          <a:p>
            <a:endParaRPr lang="de-CH" sz="900" dirty="0" smtClean="0"/>
          </a:p>
          <a:p>
            <a:r>
              <a:rPr lang="de-CH" dirty="0" smtClean="0"/>
              <a:t>Mähen</a:t>
            </a:r>
            <a:endParaRPr lang="de-CH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967" y="5242836"/>
            <a:ext cx="936105" cy="106648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5842323" y="5347442"/>
            <a:ext cx="14275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Gehölz</a:t>
            </a:r>
          </a:p>
          <a:p>
            <a:endParaRPr lang="de-CH" sz="1400" dirty="0" smtClean="0"/>
          </a:p>
          <a:p>
            <a:r>
              <a:rPr lang="de-CH" dirty="0" smtClean="0"/>
              <a:t>Pufferstreifen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896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Pflege</a:t>
            </a:r>
            <a:r>
              <a:rPr lang="fr-FR" dirty="0"/>
              <a:t> der </a:t>
            </a:r>
            <a:r>
              <a:rPr lang="fr-FR" dirty="0" err="1"/>
              <a:t>Ufergehölze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Rechteck 3"/>
          <p:cNvSpPr/>
          <p:nvPr/>
        </p:nvSpPr>
        <p:spPr>
          <a:xfrm>
            <a:off x="4067944" y="980728"/>
            <a:ext cx="4458330" cy="2879932"/>
          </a:xfrm>
          <a:prstGeom prst="rect">
            <a:avLst/>
          </a:prstGeom>
          <a:noFill/>
        </p:spPr>
        <p:txBody>
          <a:bodyPr wrap="square" tIns="90000" bIns="9000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Mosaik von bestockten und </a:t>
            </a:r>
            <a:r>
              <a:rPr lang="de-CH" sz="2000" dirty="0" err="1"/>
              <a:t>unbestockten</a:t>
            </a:r>
            <a:r>
              <a:rPr lang="de-CH" sz="2000" dirty="0"/>
              <a:t> </a:t>
            </a:r>
            <a:r>
              <a:rPr lang="de-CH" sz="2000" dirty="0" smtClean="0"/>
              <a:t>Gewässerabschnitten </a:t>
            </a:r>
            <a:r>
              <a:rPr lang="de-CH" sz="2000" dirty="0"/>
              <a:t>schaffen.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Schnellwachsende Sträucher regelmässig zurückschneiden.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Strukturelemente wie Totholz,  </a:t>
            </a:r>
            <a:r>
              <a:rPr lang="de-CH" sz="2000" dirty="0" smtClean="0"/>
              <a:t/>
            </a:r>
            <a:br>
              <a:rPr lang="de-CH" sz="2000" dirty="0" smtClean="0"/>
            </a:br>
            <a:r>
              <a:rPr lang="de-CH" sz="2000" dirty="0" smtClean="0"/>
              <a:t>Ast- </a:t>
            </a:r>
            <a:r>
              <a:rPr lang="de-CH" sz="2000" dirty="0"/>
              <a:t>und Steinhaufen anlegen und regelmässig </a:t>
            </a:r>
            <a:r>
              <a:rPr lang="de-CH" sz="2000" dirty="0" smtClean="0"/>
              <a:t>von der </a:t>
            </a:r>
            <a:r>
              <a:rPr lang="de-CH" sz="2000" dirty="0"/>
              <a:t>wachsenden Vegetation befreien.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3549" y="980728"/>
            <a:ext cx="3348372" cy="4905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Weiterführende Links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de-CH" dirty="0" smtClean="0">
                <a:hlinkClick r:id="rId2"/>
              </a:rPr>
              <a:t>Mähen </a:t>
            </a:r>
            <a:r>
              <a:rPr lang="de-CH" dirty="0">
                <a:hlinkClick r:id="rId2"/>
              </a:rPr>
              <a:t>von </a:t>
            </a:r>
            <a:r>
              <a:rPr lang="de-CH" dirty="0" smtClean="0">
                <a:hlinkClick r:id="rId2"/>
              </a:rPr>
              <a:t>Bachufern</a:t>
            </a:r>
            <a:r>
              <a:rPr lang="de-CH" dirty="0" smtClean="0"/>
              <a:t>. Merkblatt </a:t>
            </a:r>
            <a:r>
              <a:rPr lang="de-CH" dirty="0"/>
              <a:t>des Kantons </a:t>
            </a:r>
            <a:r>
              <a:rPr lang="de-CH" dirty="0" smtClean="0"/>
              <a:t>Aargau</a:t>
            </a:r>
          </a:p>
          <a:p>
            <a:pPr>
              <a:spcAft>
                <a:spcPts val="2400"/>
              </a:spcAft>
            </a:pPr>
            <a:r>
              <a:rPr lang="de-CH" dirty="0" err="1" smtClean="0">
                <a:hlinkClick r:id="rId3"/>
              </a:rPr>
              <a:t>Ufergehölzpflege</a:t>
            </a:r>
            <a:r>
              <a:rPr lang="de-CH" dirty="0" smtClean="0"/>
              <a:t>. Merkblatt </a:t>
            </a:r>
            <a:r>
              <a:rPr lang="de-CH" dirty="0"/>
              <a:t>des Kantons </a:t>
            </a:r>
            <a:r>
              <a:rPr lang="de-CH" dirty="0" smtClean="0"/>
              <a:t>Aargau</a:t>
            </a:r>
          </a:p>
          <a:p>
            <a:pPr>
              <a:spcAft>
                <a:spcPts val="2400"/>
              </a:spcAft>
            </a:pPr>
            <a:r>
              <a:rPr lang="de-CH" dirty="0">
                <a:hlinkClick r:id="rId4"/>
              </a:rPr>
              <a:t>Leitfaden zum Gewässerunterhalt und zur Uferpflege für Fliessgewässer im Kanton </a:t>
            </a:r>
            <a:r>
              <a:rPr lang="de-CH" dirty="0" smtClean="0">
                <a:hlinkClick r:id="rId4"/>
              </a:rPr>
              <a:t>Luzern</a:t>
            </a:r>
            <a:r>
              <a:rPr lang="de-CH" dirty="0" smtClean="0"/>
              <a:t>. Merkblatt des Kantons Luzern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295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FR" dirty="0" err="1" smtClean="0"/>
              <a:t>Waldrand</a:t>
            </a:r>
            <a:r>
              <a:rPr lang="fr-FR" dirty="0" smtClean="0"/>
              <a:t> </a:t>
            </a:r>
            <a:r>
              <a:rPr lang="fr-FR" dirty="0" smtClean="0">
                <a:latin typeface="Arial Black" panose="020B0A04020102020204" pitchFamily="34" charset="0"/>
              </a:rPr>
              <a:t>−</a:t>
            </a:r>
            <a:r>
              <a:rPr lang="fr-FR" dirty="0" smtClean="0"/>
              <a:t> </a:t>
            </a:r>
            <a:r>
              <a:rPr lang="fr-FR" dirty="0" err="1" smtClean="0"/>
              <a:t>Schnittstelle</a:t>
            </a:r>
            <a:r>
              <a:rPr lang="fr-FR" dirty="0" smtClean="0"/>
              <a:t> </a:t>
            </a:r>
            <a:r>
              <a:rPr lang="fr-FR" dirty="0" err="1" smtClean="0"/>
              <a:t>zwischen</a:t>
            </a:r>
            <a:r>
              <a:rPr lang="fr-FR" dirty="0" smtClean="0"/>
              <a:t> </a:t>
            </a:r>
            <a:r>
              <a:rPr lang="fr-FR" dirty="0" err="1" smtClean="0"/>
              <a:t>Kulturland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Wald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511" y="1054191"/>
            <a:ext cx="7988428" cy="448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7024" y="3552310"/>
            <a:ext cx="3331259" cy="245750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1041562" y="3552310"/>
            <a:ext cx="3333983" cy="2468978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21507" y="965974"/>
            <a:ext cx="3326777" cy="2484642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1563" y="960169"/>
            <a:ext cx="3314414" cy="2495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+mn-lt"/>
                <a:cs typeface="Arial" panose="020B0604020202020204" pitchFamily="34" charset="0"/>
              </a:rPr>
              <a:t>Typische Arten des Waldrands</a:t>
            </a:r>
            <a:endParaRPr lang="de-CH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18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519024" y="3081284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Braunes Langohr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041561" y="3081284"/>
            <a:ext cx="331441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Grünspecht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519024" y="5651956"/>
            <a:ext cx="332926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 smtClean="0"/>
              <a:t>Dost</a:t>
            </a:r>
            <a:endParaRPr lang="de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41560" y="5651956"/>
            <a:ext cx="338695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Feldhase</a:t>
            </a:r>
          </a:p>
        </p:txBody>
      </p:sp>
    </p:spTree>
    <p:extLst>
      <p:ext uri="{BB962C8B-B14F-4D97-AF65-F5344CB8AC3E}">
        <p14:creationId xmlns:p14="http://schemas.microsoft.com/office/powerpoint/2010/main" val="12343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1340768"/>
            <a:ext cx="7921625" cy="4187485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+mn-lt"/>
                <a:cs typeface="Arial" panose="020B0604020202020204" pitchFamily="34" charset="0"/>
              </a:rPr>
              <a:t>Stufige Waldränder – ein wertvolles Element</a:t>
            </a:r>
            <a:endParaRPr lang="de-CH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19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9552" y="1556792"/>
            <a:ext cx="4392488" cy="202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Hohe Artenvielfalt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Seltene Arten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Schutz des inneren </a:t>
            </a:r>
            <a:r>
              <a:rPr lang="de-CH" sz="2000" dirty="0" smtClean="0">
                <a:cs typeface="Arial" panose="020B0604020202020204" pitchFamily="34" charset="0"/>
              </a:rPr>
              <a:t>Waldbestandes bei starkem Wind</a:t>
            </a:r>
          </a:p>
          <a:p>
            <a:pPr marL="285750" indent="-285750">
              <a:buFontTx/>
              <a:buChar char="-"/>
            </a:pPr>
            <a:endParaRPr lang="de-CH" sz="2000" dirty="0" smtClean="0"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de-CH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7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Wertvolle Übergangsbereiche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11" y="1326967"/>
            <a:ext cx="7949846" cy="440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+mn-lt"/>
                <a:cs typeface="Arial" panose="020B0604020202020204" pitchFamily="34" charset="0"/>
              </a:rPr>
              <a:t>Aufwerten von Waldrändern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>
                <a:cs typeface="Arial" panose="020B0604020202020204" pitchFamily="34" charset="0"/>
              </a:rPr>
              <a:pPr/>
              <a:t>20</a:t>
            </a:fld>
            <a:endParaRPr lang="de-CH" dirty="0"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545074" y="4221088"/>
            <a:ext cx="4458974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sz="2000" b="1" dirty="0" smtClean="0">
                <a:cs typeface="Arial" panose="020B0604020202020204" pitchFamily="34" charset="0"/>
              </a:rPr>
              <a:t>Geeignet: </a:t>
            </a:r>
          </a:p>
          <a:p>
            <a:r>
              <a:rPr lang="de-CH" sz="2000" dirty="0" smtClean="0">
                <a:cs typeface="Arial" panose="020B0604020202020204" pitchFamily="34" charset="0"/>
              </a:rPr>
              <a:t>Gut </a:t>
            </a:r>
            <a:r>
              <a:rPr lang="de-CH" sz="2000" dirty="0">
                <a:cs typeface="Arial" panose="020B0604020202020204" pitchFamily="34" charset="0"/>
              </a:rPr>
              <a:t>besonnte Waldränder an eher trockenen Standorten mit </a:t>
            </a:r>
            <a:r>
              <a:rPr lang="de-CH" sz="2000" dirty="0" smtClean="0">
                <a:cs typeface="Arial" panose="020B0604020202020204" pitchFamily="34" charset="0"/>
              </a:rPr>
              <a:t>Ausrichtung nach </a:t>
            </a:r>
            <a:r>
              <a:rPr lang="de-CH" sz="2000" dirty="0">
                <a:cs typeface="Arial" panose="020B0604020202020204" pitchFamily="34" charset="0"/>
              </a:rPr>
              <a:t>Süden, Südosten oder Südwesten</a:t>
            </a:r>
          </a:p>
        </p:txBody>
      </p:sp>
      <p:sp>
        <p:nvSpPr>
          <p:cNvPr id="7" name="Rechteck 6"/>
          <p:cNvSpPr/>
          <p:nvPr/>
        </p:nvSpPr>
        <p:spPr>
          <a:xfrm>
            <a:off x="5185513" y="4225995"/>
            <a:ext cx="3418935" cy="1302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Kontakt mit zuständigem Förster aufnehmen. </a:t>
            </a:r>
          </a:p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Auch Jäger </a:t>
            </a:r>
            <a:r>
              <a:rPr lang="de-CH" sz="2000" dirty="0"/>
              <a:t>und lokale Naturschützer </a:t>
            </a:r>
            <a:r>
              <a:rPr lang="de-CH" sz="2000" dirty="0" smtClean="0"/>
              <a:t>einbeziehen</a:t>
            </a:r>
            <a:r>
              <a:rPr lang="de-CH" sz="2000" dirty="0"/>
              <a:t>.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4" y="1141625"/>
            <a:ext cx="4458974" cy="29615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5512" y="1147420"/>
            <a:ext cx="3418936" cy="29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9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634795" cy="629700"/>
          </a:xfrm>
        </p:spPr>
        <p:txBody>
          <a:bodyPr/>
          <a:lstStyle/>
          <a:p>
            <a:r>
              <a:rPr lang="de-CH" sz="2300" dirty="0"/>
              <a:t>«Auslichten auf der ganzen Länge» und «Buchten schlagen»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21</a:t>
            </a:fld>
            <a:endParaRPr lang="de-CH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7" y="1340768"/>
            <a:ext cx="8000246" cy="432048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2843808" y="4617830"/>
            <a:ext cx="148972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nach 2 Jahren</a:t>
            </a:r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5580112" y="5060266"/>
            <a:ext cx="158417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nach 10 Jahren</a:t>
            </a:r>
            <a:endParaRPr lang="de-CH" dirty="0"/>
          </a:p>
        </p:txBody>
      </p:sp>
      <p:sp>
        <p:nvSpPr>
          <p:cNvPr id="10" name="Bogen 9"/>
          <p:cNvSpPr/>
          <p:nvPr/>
        </p:nvSpPr>
        <p:spPr>
          <a:xfrm rot="2455027">
            <a:off x="1320435" y="2257925"/>
            <a:ext cx="1289314" cy="1719019"/>
          </a:xfrm>
          <a:prstGeom prst="arc">
            <a:avLst>
              <a:gd name="adj1" fmla="val 9795619"/>
              <a:gd name="adj2" fmla="val 21506194"/>
            </a:avLst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2" name="Gerade Verbindung mit Pfeil 11"/>
          <p:cNvCxnSpPr/>
          <p:nvPr/>
        </p:nvCxnSpPr>
        <p:spPr>
          <a:xfrm flipV="1">
            <a:off x="899592" y="2020011"/>
            <a:ext cx="911109" cy="710594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1988517" y="1977197"/>
            <a:ext cx="1175450" cy="618690"/>
          </a:xfrm>
          <a:prstGeom prst="straightConnector1">
            <a:avLst/>
          </a:prstGeom>
          <a:ln w="28575">
            <a:solidFill>
              <a:srgbClr val="FFC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395555" y="1990423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4"/>
                </a:solidFill>
              </a:rPr>
              <a:t>20–50 m </a:t>
            </a:r>
          </a:p>
        </p:txBody>
      </p:sp>
      <p:sp>
        <p:nvSpPr>
          <p:cNvPr id="18" name="Rechteck 17"/>
          <p:cNvSpPr/>
          <p:nvPr/>
        </p:nvSpPr>
        <p:spPr>
          <a:xfrm>
            <a:off x="2456551" y="1929812"/>
            <a:ext cx="1051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accent4"/>
                </a:solidFill>
              </a:rPr>
              <a:t>15</a:t>
            </a:r>
            <a:r>
              <a:rPr lang="de-CH" dirty="0">
                <a:solidFill>
                  <a:schemeClr val="accent4"/>
                </a:solidFill>
              </a:rPr>
              <a:t>–</a:t>
            </a:r>
            <a:r>
              <a:rPr lang="de-CH" dirty="0" smtClean="0">
                <a:solidFill>
                  <a:schemeClr val="accent4"/>
                </a:solidFill>
              </a:rPr>
              <a:t>30</a:t>
            </a:r>
            <a:r>
              <a:rPr lang="de-CH" dirty="0">
                <a:solidFill>
                  <a:schemeClr val="accent4"/>
                </a:solidFill>
              </a:rPr>
              <a:t> m </a:t>
            </a:r>
          </a:p>
        </p:txBody>
      </p:sp>
      <p:sp>
        <p:nvSpPr>
          <p:cNvPr id="6" name="Rechteck 5"/>
          <p:cNvSpPr/>
          <p:nvPr/>
        </p:nvSpPr>
        <p:spPr>
          <a:xfrm>
            <a:off x="705716" y="3635576"/>
            <a:ext cx="175083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frisch geschlagen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870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Auslichten und Pflegen von Waldrändern</a:t>
            </a:r>
            <a:endParaRPr lang="de-CH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932040" y="1340768"/>
            <a:ext cx="3852000" cy="2664296"/>
          </a:xfrm>
        </p:spPr>
        <p:txBody>
          <a:bodyPr/>
          <a:lstStyle/>
          <a:p>
            <a:pPr algn="l"/>
            <a:r>
              <a:rPr lang="de-CH" sz="2000" b="1" dirty="0" smtClean="0"/>
              <a:t>Entfernen, zurückschneiden: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 smtClean="0"/>
              <a:t>Schnellwachsende Bäume, </a:t>
            </a:r>
            <a:br>
              <a:rPr lang="de-CH" sz="2000" dirty="0" smtClean="0"/>
            </a:br>
            <a:r>
              <a:rPr lang="de-CH" sz="2000" dirty="0" smtClean="0"/>
              <a:t>z.B. Esche, Hasel, Hartriegel, Weiden, Erlen, Hagebuche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sz="2000" dirty="0" smtClean="0"/>
              <a:t>Häufige Bäume, z.B. Buche, Fichte</a:t>
            </a:r>
            <a:endParaRPr lang="de-CH" sz="2000" dirty="0"/>
          </a:p>
        </p:txBody>
      </p:sp>
      <p:sp>
        <p:nvSpPr>
          <p:cNvPr id="6" name="Inhaltsplatzhalter 5"/>
          <p:cNvSpPr>
            <a:spLocks noGrp="1"/>
          </p:cNvSpPr>
          <p:nvPr>
            <p:ph idx="13"/>
          </p:nvPr>
        </p:nvSpPr>
        <p:spPr>
          <a:xfrm>
            <a:off x="617725" y="1340768"/>
            <a:ext cx="3852000" cy="4309944"/>
          </a:xfrm>
        </p:spPr>
        <p:txBody>
          <a:bodyPr/>
          <a:lstStyle/>
          <a:p>
            <a:r>
              <a:rPr lang="de-CH" sz="2000" b="1" dirty="0" smtClean="0"/>
              <a:t>Stehenlassen, fördern: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Altholz und </a:t>
            </a:r>
            <a:r>
              <a:rPr lang="de-CH" sz="2000" dirty="0" smtClean="0"/>
              <a:t>Totholz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Grosse </a:t>
            </a:r>
            <a:r>
              <a:rPr lang="de-CH" sz="2000" dirty="0"/>
              <a:t>Bäume ab </a:t>
            </a:r>
            <a:r>
              <a:rPr lang="de-CH" sz="2000" dirty="0" smtClean="0"/>
              <a:t>60 cm Durchmesser auf Bauchhöhe</a:t>
            </a: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Sehr alte Bäume von z.B. Eiche, Föhre, Buche, Eibe, Linde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Seltene Bäume, z.B. Mehlbeere, Eibe, Elsbeere, Wildapfel und </a:t>
            </a:r>
            <a:r>
              <a:rPr lang="de-CH" sz="2000" dirty="0"/>
              <a:t>Wilde </a:t>
            </a:r>
            <a:r>
              <a:rPr lang="de-CH" sz="2000" dirty="0" smtClean="0"/>
              <a:t>Birne, Sommerlinde und Winterlinde</a:t>
            </a:r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240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Kleinstrukturen anlegen und pflegen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199" y="1034513"/>
            <a:ext cx="7922075" cy="4050671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7662" y="5229200"/>
            <a:ext cx="7928612" cy="854896"/>
          </a:xfrm>
          <a:noFill/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 smtClean="0"/>
              <a:t>Mit dem </a:t>
            </a:r>
            <a:r>
              <a:rPr lang="de-CH" sz="2000" dirty="0"/>
              <a:t>Schnittgut grosse Asthaufen aufschichten und diese regelmässig von Vegetation </a:t>
            </a:r>
            <a:r>
              <a:rPr lang="de-CH" sz="2000" dirty="0" smtClean="0"/>
              <a:t>befreien.</a:t>
            </a:r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575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Pflege von aufgewerteten Waldrändern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24</a:t>
            </a:fld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824" y="1160917"/>
            <a:ext cx="7944109" cy="277213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67544" y="414908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/>
              <a:t>Schnellwüchsige Strauch- und Baumarten wie Espe, Hasel, Weiden und Bergahorn </a:t>
            </a:r>
            <a:r>
              <a:rPr lang="de-CH" sz="2000" dirty="0" smtClean="0"/>
              <a:t>in </a:t>
            </a:r>
            <a:r>
              <a:rPr lang="de-CH" sz="2000" dirty="0"/>
              <a:t>den ersten Jahren regelmässig auf den Stock </a:t>
            </a:r>
            <a:r>
              <a:rPr lang="de-CH" sz="2000" dirty="0" smtClean="0"/>
              <a:t>setzen</a:t>
            </a:r>
            <a:r>
              <a:rPr lang="de-CH" sz="2000" dirty="0"/>
              <a:t>. </a:t>
            </a:r>
          </a:p>
        </p:txBody>
      </p:sp>
      <p:sp>
        <p:nvSpPr>
          <p:cNvPr id="7" name="Rechteck 6"/>
          <p:cNvSpPr/>
          <p:nvPr/>
        </p:nvSpPr>
        <p:spPr>
          <a:xfrm>
            <a:off x="5076056" y="4174479"/>
            <a:ext cx="3882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Char char="•"/>
            </a:pPr>
            <a:r>
              <a:rPr lang="de-CH" sz="2000" dirty="0" smtClean="0"/>
              <a:t>Problempflanzen </a:t>
            </a:r>
            <a:r>
              <a:rPr lang="de-CH" sz="2000" dirty="0"/>
              <a:t>und Neophyten mähen und ausreissen und mit dem Hausabfall entsorgen.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Weiterführende Links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9" y="1638000"/>
            <a:ext cx="7915086" cy="430994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 smtClean="0">
                <a:hlinkClick r:id="rId2"/>
              </a:rPr>
              <a:t>www.waldwissen.net</a:t>
            </a:r>
            <a:endParaRPr lang="de-CH" dirty="0" smtClean="0"/>
          </a:p>
          <a:p>
            <a:pPr>
              <a:spcAft>
                <a:spcPts val="2400"/>
              </a:spcAft>
            </a:pPr>
            <a:r>
              <a:rPr lang="de-CH" dirty="0"/>
              <a:t>Merkblatt </a:t>
            </a:r>
            <a:r>
              <a:rPr lang="de-CH" dirty="0" smtClean="0"/>
              <a:t>Kanton Graubünden: </a:t>
            </a:r>
            <a:br>
              <a:rPr lang="de-CH" dirty="0" smtClean="0"/>
            </a:br>
            <a:r>
              <a:rPr lang="de-CH" dirty="0" smtClean="0">
                <a:hlinkClick r:id="rId3"/>
              </a:rPr>
              <a:t>Waldrand </a:t>
            </a:r>
            <a:r>
              <a:rPr lang="de-CH" dirty="0">
                <a:hlinkClick r:id="rId3"/>
              </a:rPr>
              <a:t>- Lebensraum voller </a:t>
            </a:r>
            <a:r>
              <a:rPr lang="de-CH" dirty="0" smtClean="0">
                <a:hlinkClick r:id="rId3"/>
              </a:rPr>
              <a:t>Überraschungen</a:t>
            </a:r>
            <a:endParaRPr lang="de-CH" dirty="0" smtClean="0"/>
          </a:p>
          <a:p>
            <a:pPr>
              <a:spcAft>
                <a:spcPts val="2400"/>
              </a:spcAft>
            </a:pPr>
            <a:r>
              <a:rPr lang="de-CH" dirty="0" smtClean="0"/>
              <a:t>Merkblatt </a:t>
            </a:r>
            <a:r>
              <a:rPr lang="de-CH" dirty="0"/>
              <a:t>Kanton </a:t>
            </a:r>
            <a:r>
              <a:rPr lang="de-CH" dirty="0" smtClean="0"/>
              <a:t>Aargau: </a:t>
            </a:r>
            <a:r>
              <a:rPr lang="de-CH" dirty="0" smtClean="0">
                <a:hlinkClick r:id="rId4"/>
              </a:rPr>
              <a:t>Waldsaumbewirtschaftung</a:t>
            </a:r>
            <a:endParaRPr lang="de-CH" dirty="0" smtClean="0"/>
          </a:p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5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Impressum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633975" y="1636981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b="1" dirty="0" smtClean="0"/>
              <a:t>Herausgeber:</a:t>
            </a:r>
            <a:endParaRPr lang="de-CH" sz="1200" dirty="0" smtClean="0"/>
          </a:p>
          <a:p>
            <a:r>
              <a:rPr lang="de-CH" sz="1200" dirty="0" smtClean="0"/>
              <a:t>Forschungsinstitut für biologischen Landbau </a:t>
            </a:r>
            <a:r>
              <a:rPr lang="de-CH" sz="1200" dirty="0" err="1" smtClean="0"/>
              <a:t>FiBL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2"/>
              </a:rPr>
              <a:t>info.suisse@fibl.org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3"/>
              </a:rPr>
              <a:t>www.fibl.org</a:t>
            </a:r>
            <a:endParaRPr lang="de-CH" sz="1200" dirty="0" smtClean="0"/>
          </a:p>
          <a:p>
            <a:r>
              <a:rPr lang="de-CH" sz="1200" dirty="0" smtClean="0"/>
              <a:t>Schweizerische Vogelwarte </a:t>
            </a:r>
            <a:r>
              <a:rPr lang="de-CH" sz="1200" dirty="0" err="1" smtClean="0"/>
              <a:t>Sempach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4"/>
              </a:rPr>
              <a:t>info@vogelwarte.ch</a:t>
            </a:r>
            <a:r>
              <a:rPr lang="de-CH" sz="1200" dirty="0" smtClean="0"/>
              <a:t>, </a:t>
            </a:r>
            <a:r>
              <a:rPr lang="de-CH" sz="1200" u="sng" dirty="0" smtClean="0">
                <a:hlinkClick r:id="rId5"/>
              </a:rPr>
              <a:t>www.vogelwarte.ch</a:t>
            </a:r>
            <a:endParaRPr lang="de-CH" sz="1200" dirty="0" smtClean="0"/>
          </a:p>
          <a:p>
            <a:r>
              <a:rPr lang="fr-CH" sz="1200" b="1" dirty="0" err="1" smtClean="0"/>
              <a:t>Autoren</a:t>
            </a:r>
            <a:r>
              <a:rPr lang="fr-CH" sz="1200" b="1" dirty="0" smtClean="0"/>
              <a:t>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Graf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), Dominik Hagist (</a:t>
            </a:r>
            <a:r>
              <a:rPr lang="fr-CH" sz="1200" dirty="0" err="1" smtClean="0"/>
              <a:t>Vogelwarte</a:t>
            </a:r>
            <a:r>
              <a:rPr lang="fr-CH" sz="1200" dirty="0" smtClean="0"/>
              <a:t>) </a:t>
            </a:r>
            <a:endParaRPr lang="de-CH" sz="1200" dirty="0" smtClean="0"/>
          </a:p>
          <a:p>
            <a:r>
              <a:rPr lang="de-CH" sz="1200" b="1" dirty="0" smtClean="0"/>
              <a:t>Mitarbeit: </a:t>
            </a:r>
            <a:r>
              <a:rPr lang="de-CH" sz="1200" dirty="0" smtClean="0"/>
              <a:t>Lukas Pfiffner (</a:t>
            </a:r>
            <a:r>
              <a:rPr lang="de-CH" sz="1200" dirty="0" err="1" smtClean="0"/>
              <a:t>FiBL</a:t>
            </a:r>
            <a:r>
              <a:rPr lang="de-CH" sz="1200" dirty="0" smtClean="0"/>
              <a:t>), Simon Birrer (</a:t>
            </a:r>
            <a:r>
              <a:rPr lang="de-CH" sz="1200" smtClean="0"/>
              <a:t>Vogelwarte</a:t>
            </a:r>
            <a:r>
              <a:rPr lang="de-CH" sz="1200"/>
              <a:t>), Markus Jenny (Vogelwarte</a:t>
            </a:r>
            <a:r>
              <a:rPr lang="de-CH" sz="1200" smtClean="0"/>
              <a:t>)</a:t>
            </a:r>
            <a:endParaRPr lang="de-CH" sz="1200" dirty="0" smtClean="0"/>
          </a:p>
          <a:p>
            <a:r>
              <a:rPr lang="de-CH" sz="1200" b="1" dirty="0" smtClean="0"/>
              <a:t>Redaktion: </a:t>
            </a:r>
            <a:r>
              <a:rPr lang="de-CH" sz="1200" dirty="0" smtClean="0"/>
              <a:t>Gilles Weidmann (</a:t>
            </a:r>
            <a:r>
              <a:rPr lang="de-CH" sz="1200" dirty="0" err="1" smtClean="0"/>
              <a:t>FiBL</a:t>
            </a:r>
            <a:r>
              <a:rPr lang="de-CH" sz="1200" dirty="0" smtClean="0"/>
              <a:t>)</a:t>
            </a:r>
          </a:p>
          <a:p>
            <a:r>
              <a:rPr lang="de-CH" sz="1200" dirty="0" smtClean="0"/>
              <a:t>Mit Grafiken von Brigitta Maurer (</a:t>
            </a:r>
            <a:r>
              <a:rPr lang="de-CH" sz="1200" dirty="0" err="1" smtClean="0"/>
              <a:t>FiBL</a:t>
            </a:r>
            <a:r>
              <a:rPr lang="de-CH" sz="1200" dirty="0" smtClean="0"/>
              <a:t>) und Illustrationen von Simon Müller (</a:t>
            </a:r>
            <a:r>
              <a:rPr lang="de-CH" sz="1200" dirty="0" smtClean="0">
                <a:hlinkClick r:id="rId6"/>
              </a:rPr>
              <a:t>www.soio.ch</a:t>
            </a:r>
            <a:r>
              <a:rPr lang="de-CH" sz="1200" dirty="0" smtClean="0"/>
              <a:t>).</a:t>
            </a:r>
          </a:p>
          <a:p>
            <a:r>
              <a:rPr lang="de-CH" sz="1200" dirty="0" smtClean="0"/>
              <a:t>Der Foliensatz wurde mit finanzieller Unterstützung von Bio Suisse, vom Schweizer Bauernverband, vom Amt für Landschaft und Natur des Kantons Zürich, vom Landwirtschaftlichen Zentrum </a:t>
            </a:r>
            <a:r>
              <a:rPr lang="de-CH" sz="1200" dirty="0" err="1" smtClean="0"/>
              <a:t>Ebenrain</a:t>
            </a:r>
            <a:r>
              <a:rPr lang="de-CH" sz="1200" dirty="0" smtClean="0"/>
              <a:t> des Kantons Basel-Landschaft, </a:t>
            </a:r>
            <a:r>
              <a:rPr lang="de-CH" sz="1200" dirty="0"/>
              <a:t>vom Amt für Umwelt und Energie des Kantons Basel-Stadt, von </a:t>
            </a:r>
            <a:r>
              <a:rPr lang="de-CH" sz="1200" dirty="0" smtClean="0"/>
              <a:t>der Dienststelle Landwirtschaft und Wald des Kantons Luzern sowie von der Dienststelle für Landwirtschaft und Weinbau des Kantons Waadt realisiert.</a:t>
            </a:r>
          </a:p>
          <a:p>
            <a:r>
              <a:rPr lang="de-CH" sz="1200" dirty="0" smtClean="0"/>
              <a:t>Ausgabe 2019</a:t>
            </a:r>
          </a:p>
          <a:p>
            <a:r>
              <a:rPr lang="de-CH" sz="1200" dirty="0" smtClean="0"/>
              <a:t>Der Foliensatz ist Bestandteil einer umfangreichen Foliensammlung zum Handbuch "Biodiversität auf dem Landwirtschaftsbetrieb. Ein Handbuch für die Praxis" von </a:t>
            </a:r>
            <a:r>
              <a:rPr lang="de-CH" sz="1200" dirty="0" err="1" smtClean="0"/>
              <a:t>FiBL</a:t>
            </a:r>
            <a:r>
              <a:rPr lang="de-CH" sz="1200" dirty="0" smtClean="0"/>
              <a:t> und Vogelwarte. Die Foliensammlung steht auf </a:t>
            </a:r>
            <a:r>
              <a:rPr lang="de-CH" sz="1200" u="sng" dirty="0" smtClean="0">
                <a:hlinkClick r:id="rId7"/>
              </a:rPr>
              <a:t>www.agri-biodiv.ch</a:t>
            </a:r>
            <a:r>
              <a:rPr lang="de-CH" sz="1200" dirty="0" smtClean="0"/>
              <a:t> zum kostenlosen Download zur Verfügung. Das Handbuch kann im </a:t>
            </a:r>
            <a:r>
              <a:rPr lang="de-CH" sz="1200" dirty="0" err="1" smtClean="0"/>
              <a:t>FiBL</a:t>
            </a:r>
            <a:r>
              <a:rPr lang="de-CH" sz="1200" dirty="0" smtClean="0"/>
              <a:t>-Shop auf </a:t>
            </a:r>
            <a:r>
              <a:rPr lang="de-CH" sz="1200" dirty="0" smtClean="0">
                <a:hlinkClick r:id="rId8"/>
              </a:rPr>
              <a:t>https://shop.fibl.org</a:t>
            </a:r>
            <a:r>
              <a:rPr lang="de-CH" sz="1200" dirty="0" smtClean="0"/>
              <a:t> als Druckversion bestellt oder kostenlos heruntergeladen werden.</a:t>
            </a:r>
          </a:p>
          <a:p>
            <a:r>
              <a:rPr lang="de-CH" sz="1200" dirty="0" smtClean="0"/>
              <a:t>Copyright: Die  Fotos dürfen nur zu Aus- und Weiterbildungszwecken zum Thema Biodiversität auf dem Landwirtschaftsbetrieb verwendet werden.  Alle Rechte liegen bei den Autoren.</a:t>
            </a:r>
            <a:endParaRPr lang="de-CH" sz="1200" dirty="0"/>
          </a:p>
        </p:txBody>
      </p:sp>
    </p:spTree>
    <p:extLst>
      <p:ext uri="{BB962C8B-B14F-4D97-AF65-F5344CB8AC3E}">
        <p14:creationId xmlns:p14="http://schemas.microsoft.com/office/powerpoint/2010/main" val="261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Sensible Grenzlebensräume mit hoher Biodiversität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594351" y="5082373"/>
            <a:ext cx="7931923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Das unerlaubte Lagern von Materialien (z.B. Siloballen) und Verunreinigungen können diese empfindlichen Lebensräume stark schädigen. Deshalb: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/>
              <a:t>Mindestabstände  im Rahmen der </a:t>
            </a:r>
            <a:r>
              <a:rPr lang="de-CH" b="1" dirty="0" smtClean="0"/>
              <a:t>Pufferstreifen</a:t>
            </a:r>
            <a:r>
              <a:rPr lang="de-CH" dirty="0" smtClean="0"/>
              <a:t> einhalten!</a:t>
            </a:r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725" y="1201877"/>
            <a:ext cx="3882267" cy="3727704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1853" y="1201877"/>
            <a:ext cx="3897947" cy="372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5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5100810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Wie</a:t>
            </a:r>
            <a:r>
              <a:rPr lang="fr-FR" dirty="0" smtClean="0"/>
              <a:t> </a:t>
            </a:r>
            <a:r>
              <a:rPr lang="fr-FR" dirty="0" err="1" smtClean="0"/>
              <a:t>Pufferstreifen</a:t>
            </a:r>
            <a:r>
              <a:rPr lang="fr-FR" dirty="0" smtClean="0"/>
              <a:t> </a:t>
            </a:r>
            <a:r>
              <a:rPr lang="fr-FR" dirty="0" err="1" smtClean="0"/>
              <a:t>entlang</a:t>
            </a:r>
            <a:r>
              <a:rPr lang="fr-FR" dirty="0" smtClean="0"/>
              <a:t> </a:t>
            </a:r>
            <a:r>
              <a:rPr lang="fr-FR" dirty="0" err="1" smtClean="0"/>
              <a:t>von</a:t>
            </a:r>
            <a:r>
              <a:rPr lang="fr-FR" dirty="0" smtClean="0"/>
              <a:t> </a:t>
            </a:r>
            <a:r>
              <a:rPr lang="fr-FR" dirty="0" err="1" smtClean="0"/>
              <a:t>Gehölzen</a:t>
            </a:r>
            <a:r>
              <a:rPr lang="fr-FR" dirty="0" smtClean="0"/>
              <a:t> </a:t>
            </a:r>
            <a:r>
              <a:rPr lang="fr-FR" dirty="0" err="1" smtClean="0"/>
              <a:t>messen</a:t>
            </a:r>
            <a:r>
              <a:rPr lang="fr-FR" dirty="0" smtClean="0"/>
              <a:t>?</a:t>
            </a:r>
            <a:r>
              <a:rPr lang="de-CH" dirty="0"/>
              <a:t/>
            </a:r>
            <a:br>
              <a:rPr lang="de-CH" dirty="0"/>
            </a:b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7236296" y="5547959"/>
            <a:ext cx="20100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Quelle: </a:t>
            </a:r>
            <a:r>
              <a:rPr lang="de-CH" sz="1100" dirty="0" err="1" smtClean="0"/>
              <a:t>Agridea</a:t>
            </a:r>
            <a:r>
              <a:rPr lang="de-CH" sz="1100" dirty="0" smtClean="0"/>
              <a:t> 2017</a:t>
            </a:r>
            <a:endParaRPr lang="de-CH" sz="11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408" y="1772816"/>
            <a:ext cx="8072256" cy="2448143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855600" y="2852936"/>
            <a:ext cx="12961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CH" dirty="0" smtClean="0"/>
              <a:t>Hecke, </a:t>
            </a:r>
          </a:p>
          <a:p>
            <a:pPr algn="ctr"/>
            <a:r>
              <a:rPr lang="de-CH" dirty="0" smtClean="0"/>
              <a:t>Feldgehölz,  </a:t>
            </a:r>
          </a:p>
          <a:p>
            <a:pPr algn="ctr"/>
            <a:r>
              <a:rPr lang="de-CH" dirty="0" smtClean="0"/>
              <a:t>Waldrand </a:t>
            </a:r>
            <a:endParaRPr lang="de-CH" dirty="0"/>
          </a:p>
        </p:txBody>
      </p:sp>
      <p:sp>
        <p:nvSpPr>
          <p:cNvPr id="6" name="Textfeld 5"/>
          <p:cNvSpPr txBox="1"/>
          <p:nvPr/>
        </p:nvSpPr>
        <p:spPr>
          <a:xfrm>
            <a:off x="441408" y="5501792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* PSM = Pflanzenschutzmittel</a:t>
            </a:r>
            <a:endParaRPr lang="de-CH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5055965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solidFill>
                  <a:srgbClr val="FF0000"/>
                </a:solidFill>
              </a:rPr>
              <a:t>Pufferstreifen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56218" y="4221088"/>
            <a:ext cx="1199382" cy="1171839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2611373" y="4221088"/>
            <a:ext cx="1289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>
                <a:solidFill>
                  <a:srgbClr val="FF0000"/>
                </a:solidFill>
              </a:rPr>
              <a:t>Pufferstreifen</a:t>
            </a:r>
            <a:endParaRPr lang="de-CH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058731" cy="629700"/>
          </a:xfrm>
        </p:spPr>
        <p:txBody>
          <a:bodyPr/>
          <a:lstStyle/>
          <a:p>
            <a:r>
              <a:rPr lang="fr-FR" dirty="0" err="1"/>
              <a:t>Wie</a:t>
            </a:r>
            <a:r>
              <a:rPr lang="fr-FR" dirty="0"/>
              <a:t> </a:t>
            </a:r>
            <a:r>
              <a:rPr lang="fr-FR" dirty="0" err="1"/>
              <a:t>Pufferstreifen</a:t>
            </a:r>
            <a:r>
              <a:rPr lang="fr-FR" dirty="0"/>
              <a:t> </a:t>
            </a:r>
            <a:r>
              <a:rPr lang="de-CH" dirty="0"/>
              <a:t>entlang </a:t>
            </a:r>
            <a:r>
              <a:rPr lang="de-CH" dirty="0" smtClean="0"/>
              <a:t>von oberirdischen Gewässern </a:t>
            </a:r>
            <a:r>
              <a:rPr lang="fr-FR" dirty="0" err="1"/>
              <a:t>messen</a:t>
            </a:r>
            <a:r>
              <a:rPr lang="fr-FR" dirty="0"/>
              <a:t>?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72300" y="5687670"/>
            <a:ext cx="1404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Quelle: </a:t>
            </a:r>
            <a:r>
              <a:rPr lang="de-CH" sz="1100" dirty="0" err="1" smtClean="0"/>
              <a:t>Agridea</a:t>
            </a:r>
            <a:r>
              <a:rPr lang="de-CH" sz="1100" dirty="0" smtClean="0"/>
              <a:t> 2017</a:t>
            </a:r>
            <a:endParaRPr lang="de-CH" sz="11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536" y="1196752"/>
            <a:ext cx="8280920" cy="3276507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216392" y="4575958"/>
            <a:ext cx="2100752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/>
          <p:cNvSpPr txBox="1"/>
          <p:nvPr/>
        </p:nvSpPr>
        <p:spPr>
          <a:xfrm>
            <a:off x="5216392" y="4575957"/>
            <a:ext cx="2100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>
                <a:solidFill>
                  <a:srgbClr val="FF0000"/>
                </a:solidFill>
              </a:rPr>
              <a:t>Pufferstreifen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63688" y="4575958"/>
            <a:ext cx="2207494" cy="804696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1763689" y="4575957"/>
            <a:ext cx="2207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 smtClean="0">
                <a:solidFill>
                  <a:srgbClr val="FF0000"/>
                </a:solidFill>
              </a:rPr>
              <a:t>Pufferstreifen</a:t>
            </a:r>
            <a:endParaRPr lang="de-CH" sz="1600" dirty="0">
              <a:solidFill>
                <a:srgbClr val="FF000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5661248"/>
            <a:ext cx="319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 smtClean="0"/>
              <a:t>* PSM = Pflanzenschutzmittel</a:t>
            </a:r>
            <a:endParaRPr lang="de-CH" sz="1400" dirty="0"/>
          </a:p>
        </p:txBody>
      </p:sp>
    </p:spTree>
    <p:extLst>
      <p:ext uri="{BB962C8B-B14F-4D97-AF65-F5344CB8AC3E}">
        <p14:creationId xmlns:p14="http://schemas.microsoft.com/office/powerpoint/2010/main" val="315337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Pufferstreifen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BFF </a:t>
            </a:r>
            <a:r>
              <a:rPr lang="fr-FR" dirty="0" err="1" smtClean="0"/>
              <a:t>anmelden</a:t>
            </a:r>
            <a:endParaRPr lang="fr-FR" dirty="0"/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338633"/>
              </p:ext>
            </p:extLst>
          </p:nvPr>
        </p:nvGraphicFramePr>
        <p:xfrm>
          <a:off x="496478" y="904473"/>
          <a:ext cx="8054158" cy="439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7210">
                  <a:extLst>
                    <a:ext uri="{9D8B030D-6E8A-4147-A177-3AD203B41FA5}">
                      <a16:colId xmlns:a16="http://schemas.microsoft.com/office/drawing/2014/main" val="1593524246"/>
                    </a:ext>
                  </a:extLst>
                </a:gridCol>
                <a:gridCol w="2247380">
                  <a:extLst>
                    <a:ext uri="{9D8B030D-6E8A-4147-A177-3AD203B41FA5}">
                      <a16:colId xmlns:a16="http://schemas.microsoft.com/office/drawing/2014/main" val="700308052"/>
                    </a:ext>
                  </a:extLst>
                </a:gridCol>
                <a:gridCol w="2342808">
                  <a:extLst>
                    <a:ext uri="{9D8B030D-6E8A-4147-A177-3AD203B41FA5}">
                      <a16:colId xmlns:a16="http://schemas.microsoft.com/office/drawing/2014/main" val="3280414406"/>
                    </a:ext>
                  </a:extLst>
                </a:gridCol>
                <a:gridCol w="2196760">
                  <a:extLst>
                    <a:ext uri="{9D8B030D-6E8A-4147-A177-3AD203B41FA5}">
                      <a16:colId xmlns:a16="http://schemas.microsoft.com/office/drawing/2014/main" val="2927358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entlang von Hecken, Feld- und Ufergehölzen und Waldrändern*</a:t>
                      </a:r>
                      <a:endParaRPr lang="de-CH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CH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Pufferstreifen von 6 m Breite entlang oberirdischer Gewässer</a:t>
                      </a:r>
                      <a:endParaRPr lang="de-CH" sz="1800" b="0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933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dirty="0" smtClean="0"/>
                        <a:t>Breite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mind. 3 m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ersten 3 m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 den zweiten 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457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Anmeldung als BFF möglich 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  <a:endParaRPr lang="de-CH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Wassergräben, Tümpel, Teiche</a:t>
                      </a:r>
                      <a:endParaRPr lang="de-CH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 genutzte Wiese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Streuefläche</a:t>
                      </a:r>
                      <a:endParaRPr lang="de-CH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Uferwiese entlang von Fliess-gewässern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extensive Weide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CH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Hecke, Gehölz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2822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7218040" y="5898892"/>
            <a:ext cx="14584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Quelle: </a:t>
            </a:r>
            <a:r>
              <a:rPr lang="de-CH" sz="1100" dirty="0" err="1" smtClean="0"/>
              <a:t>Agridea</a:t>
            </a:r>
            <a:r>
              <a:rPr lang="de-CH" sz="1100" dirty="0" smtClean="0"/>
              <a:t> 2017</a:t>
            </a:r>
            <a:endParaRPr lang="de-CH" sz="1100" dirty="0"/>
          </a:p>
        </p:txBody>
      </p:sp>
      <p:sp>
        <p:nvSpPr>
          <p:cNvPr id="4" name="Rechteck 3"/>
          <p:cNvSpPr/>
          <p:nvPr/>
        </p:nvSpPr>
        <p:spPr>
          <a:xfrm>
            <a:off x="496478" y="5329505"/>
            <a:ext cx="8005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 smtClean="0"/>
              <a:t>* Ist </a:t>
            </a:r>
            <a:r>
              <a:rPr lang="de-CH" sz="1600" dirty="0"/>
              <a:t>die Distanz zwischen zwei Hecken </a:t>
            </a:r>
            <a:r>
              <a:rPr lang="de-CH" sz="1600" dirty="0" smtClean="0"/>
              <a:t>oder Feldgehölzen </a:t>
            </a:r>
            <a:r>
              <a:rPr lang="de-CH" sz="1600" b="1" dirty="0"/>
              <a:t>weniger als 40 </a:t>
            </a:r>
            <a:r>
              <a:rPr lang="de-CH" sz="1600" b="1" dirty="0" smtClean="0"/>
              <a:t>m</a:t>
            </a:r>
            <a:r>
              <a:rPr lang="de-CH" sz="1600" dirty="0" smtClean="0"/>
              <a:t>, dann sind </a:t>
            </a:r>
            <a:r>
              <a:rPr lang="de-CH" sz="1600" b="1" dirty="0" smtClean="0">
                <a:solidFill>
                  <a:srgbClr val="FF0000"/>
                </a:solidFill>
              </a:rPr>
              <a:t>Ackerschonstreifen</a:t>
            </a:r>
            <a:r>
              <a:rPr lang="de-CH" sz="1600" dirty="0"/>
              <a:t>, </a:t>
            </a:r>
            <a:r>
              <a:rPr lang="de-CH" sz="1600" b="1" dirty="0" smtClean="0">
                <a:solidFill>
                  <a:srgbClr val="FF0000"/>
                </a:solidFill>
              </a:rPr>
              <a:t>Buntbrachen</a:t>
            </a:r>
            <a:r>
              <a:rPr lang="de-CH" sz="1600" dirty="0" smtClean="0"/>
              <a:t>, </a:t>
            </a:r>
            <a:r>
              <a:rPr lang="de-CH" sz="1600" b="1" dirty="0" smtClean="0">
                <a:solidFill>
                  <a:srgbClr val="FF0000"/>
                </a:solidFill>
              </a:rPr>
              <a:t>Rotationsbrachen</a:t>
            </a:r>
            <a:r>
              <a:rPr lang="de-CH" sz="1600" dirty="0" smtClean="0"/>
              <a:t> </a:t>
            </a:r>
            <a:r>
              <a:rPr lang="de-CH" sz="1600" dirty="0"/>
              <a:t>oder </a:t>
            </a:r>
            <a:r>
              <a:rPr lang="de-CH" sz="1600" b="1" dirty="0">
                <a:solidFill>
                  <a:srgbClr val="FF0000"/>
                </a:solidFill>
              </a:rPr>
              <a:t>Säume </a:t>
            </a:r>
            <a:r>
              <a:rPr lang="de-CH" sz="1600" b="1" dirty="0" smtClean="0">
                <a:solidFill>
                  <a:srgbClr val="FF0000"/>
                </a:solidFill>
              </a:rPr>
              <a:t>auf Ackerfläche </a:t>
            </a:r>
            <a:r>
              <a:rPr lang="de-CH" sz="1600" dirty="0" smtClean="0"/>
              <a:t>erlaubt.</a:t>
            </a:r>
            <a:endParaRPr lang="de-CH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8100392" y="0"/>
            <a:ext cx="104360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 smtClean="0"/>
              <a:t>Handout</a:t>
            </a:r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Weiterführende Links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481454"/>
            <a:ext cx="8532812" cy="2739634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de-CH" dirty="0"/>
              <a:t>Merkblatt </a:t>
            </a:r>
            <a:r>
              <a:rPr lang="de-CH" dirty="0" err="1" smtClean="0"/>
              <a:t>Agridea</a:t>
            </a:r>
            <a:r>
              <a:rPr lang="de-CH" dirty="0" smtClean="0"/>
              <a:t>: «</a:t>
            </a:r>
            <a:r>
              <a:rPr lang="de-CH" dirty="0" smtClean="0">
                <a:hlinkClick r:id="rId2"/>
              </a:rPr>
              <a:t>Pufferstreifen - richtig messen und bewirtschaften</a:t>
            </a:r>
            <a:r>
              <a:rPr lang="de-CH" dirty="0" smtClean="0"/>
              <a:t>»</a:t>
            </a:r>
          </a:p>
          <a:p>
            <a:pPr>
              <a:spcAft>
                <a:spcPts val="2400"/>
              </a:spcAft>
            </a:pPr>
            <a:r>
              <a:rPr lang="de-CH" dirty="0" smtClean="0"/>
              <a:t>Merkblatt Kanton Aargau: </a:t>
            </a:r>
            <a:r>
              <a:rPr lang="de-CH" dirty="0"/>
              <a:t>«</a:t>
            </a:r>
            <a:r>
              <a:rPr lang="de-CH" dirty="0">
                <a:hlinkClick r:id="rId3"/>
              </a:rPr>
              <a:t>Gewässerraum und landwirtschaftliche </a:t>
            </a:r>
            <a:r>
              <a:rPr lang="de-CH" dirty="0" smtClean="0">
                <a:hlinkClick r:id="rId3"/>
              </a:rPr>
              <a:t>Bewirtschaftung</a:t>
            </a:r>
            <a:r>
              <a:rPr lang="de-CH" dirty="0" smtClean="0"/>
              <a:t>»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7</a:t>
            </a:fld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000" y="2848429"/>
            <a:ext cx="2448272" cy="34625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l="33743" t="4163" r="34531" b="4071"/>
          <a:stretch/>
        </p:blipFill>
        <p:spPr>
          <a:xfrm>
            <a:off x="4932040" y="2852936"/>
            <a:ext cx="2376265" cy="345804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4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Schnittstelle</a:t>
            </a:r>
            <a:r>
              <a:rPr lang="fr-FR" dirty="0" smtClean="0"/>
              <a:t> </a:t>
            </a:r>
            <a:r>
              <a:rPr lang="fr-FR" dirty="0" err="1" smtClean="0"/>
              <a:t>zwischen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Kulturland</a:t>
            </a:r>
            <a:r>
              <a:rPr lang="fr-FR" dirty="0" smtClean="0"/>
              <a:t> </a:t>
            </a:r>
            <a:r>
              <a:rPr lang="fr-FR" dirty="0" err="1" smtClean="0"/>
              <a:t>und</a:t>
            </a:r>
            <a:r>
              <a:rPr lang="fr-FR" dirty="0" smtClean="0"/>
              <a:t> </a:t>
            </a:r>
            <a:r>
              <a:rPr lang="fr-FR" dirty="0" err="1" smtClean="0"/>
              <a:t>Gewässern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547664" y="4721661"/>
            <a:ext cx="3881906" cy="1278531"/>
          </a:xfrm>
          <a:solidFill>
            <a:srgbClr val="FFCCCC"/>
          </a:solidFill>
        </p:spPr>
        <p:txBody>
          <a:bodyPr lIns="72000" tIns="72000" rIns="72000" bIns="72000"/>
          <a:lstStyle/>
          <a:p>
            <a:r>
              <a:rPr lang="de-CH" sz="2000" dirty="0" smtClean="0"/>
              <a:t>78 </a:t>
            </a:r>
            <a:r>
              <a:rPr lang="de-CH" sz="2000" dirty="0"/>
              <a:t>% der Länge der </a:t>
            </a:r>
            <a:r>
              <a:rPr lang="de-CH" sz="2000" dirty="0" smtClean="0"/>
              <a:t>Fliessgewässer in der Schweiz sind ökologisch </a:t>
            </a:r>
            <a:r>
              <a:rPr lang="de-CH" sz="2000" dirty="0"/>
              <a:t>stark </a:t>
            </a:r>
            <a:r>
              <a:rPr lang="de-CH" sz="2000" dirty="0" smtClean="0"/>
              <a:t>beeinträchtigt, naturfern </a:t>
            </a:r>
            <a:r>
              <a:rPr lang="de-CH" sz="2000" dirty="0"/>
              <a:t>verbaut oder </a:t>
            </a:r>
            <a:r>
              <a:rPr lang="de-CH" sz="2000" dirty="0" err="1"/>
              <a:t>eingedolt</a:t>
            </a:r>
            <a:r>
              <a:rPr lang="de-CH" sz="2000" dirty="0"/>
              <a:t>.</a:t>
            </a:r>
            <a:endParaRPr lang="fr-FR" sz="20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8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570" y="3933056"/>
            <a:ext cx="3117561" cy="207061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328486" y="1338448"/>
            <a:ext cx="331972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b="1" dirty="0" smtClean="0"/>
              <a:t>Oberflächengewässer</a:t>
            </a:r>
            <a:r>
              <a:rPr lang="de-CH" sz="2000" dirty="0" smtClean="0"/>
              <a:t> </a:t>
            </a:r>
            <a:br>
              <a:rPr lang="de-CH" sz="2000" dirty="0" smtClean="0"/>
            </a:br>
            <a:r>
              <a:rPr lang="de-CH" sz="2000" dirty="0"/>
              <a:t>bestehen aus </a:t>
            </a:r>
            <a:r>
              <a:rPr lang="de-CH" sz="2000" dirty="0" smtClean="0"/>
              <a:t>(gemäss Gewässerschutzgesetz):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Wasserbett </a:t>
            </a:r>
            <a:r>
              <a:rPr lang="de-CH" sz="2000" dirty="0"/>
              <a:t>und </a:t>
            </a:r>
            <a:r>
              <a:rPr lang="de-CH" sz="2000" dirty="0" smtClean="0"/>
              <a:t>Sohle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Böschung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2000" dirty="0" smtClean="0"/>
              <a:t>der </a:t>
            </a:r>
            <a:r>
              <a:rPr lang="de-CH" sz="2000" dirty="0"/>
              <a:t>pflanzlichen und </a:t>
            </a:r>
            <a:r>
              <a:rPr lang="de-CH" sz="2000" dirty="0" smtClean="0"/>
              <a:t>tierischen Besiedelung</a:t>
            </a:r>
            <a:endParaRPr lang="de-CH" sz="20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51" y="1340768"/>
            <a:ext cx="448536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3" y="959131"/>
            <a:ext cx="3320596" cy="249044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1532" y="3570230"/>
            <a:ext cx="3312369" cy="248427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993" y="3574593"/>
            <a:ext cx="3320596" cy="250198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7649" y="962853"/>
            <a:ext cx="3322976" cy="248672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Typische Arten des Gewässerraums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6" name="AutoShape 2" descr="Bildergebnis fÃ¼r crapaud calam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Textfeld 14"/>
          <p:cNvSpPr txBox="1"/>
          <p:nvPr/>
        </p:nvSpPr>
        <p:spPr>
          <a:xfrm>
            <a:off x="1066992" y="3080073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Bachforelle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9499" y="3080073"/>
            <a:ext cx="334112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Ringelnatter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066992" y="5707243"/>
            <a:ext cx="332059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Wasserhahnenfuss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593186" y="5707243"/>
            <a:ext cx="333190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de-CH" dirty="0"/>
              <a:t>Blaupfeil</a:t>
            </a:r>
          </a:p>
        </p:txBody>
      </p:sp>
    </p:spTree>
    <p:extLst>
      <p:ext uri="{BB962C8B-B14F-4D97-AF65-F5344CB8AC3E}">
        <p14:creationId xmlns:p14="http://schemas.microsoft.com/office/powerpoint/2010/main" val="17450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www.w3.org/XML/1998/namespace"/>
    <ds:schemaRef ds:uri="http://schemas.microsoft.com/sharepoint/v3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926ccd4c-651f-4ccc-af87-3950eef9fdad"/>
    <ds:schemaRef ds:uri="dd18740c-b141-4d05-9751-e9f3dcf7e76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950</Words>
  <Application>Microsoft Office PowerPoint</Application>
  <PresentationFormat>Bildschirmpräsentation (4:3)</PresentationFormat>
  <Paragraphs>186</Paragraphs>
  <Slides>26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Gill Sans MT</vt:lpstr>
      <vt:lpstr>Symbol</vt:lpstr>
      <vt:lpstr>Wingdings</vt:lpstr>
      <vt:lpstr>Vorlage-Foliensammlung-Biodiv</vt:lpstr>
      <vt:lpstr>PowerPoint-Präsentation</vt:lpstr>
      <vt:lpstr>Wertvolle Übergangsbereiche</vt:lpstr>
      <vt:lpstr>Sensible Grenzlebensräume mit hoher Biodiversität</vt:lpstr>
      <vt:lpstr>Wie Pufferstreifen entlang von Gehölzen messen? </vt:lpstr>
      <vt:lpstr>Wie Pufferstreifen entlang von oberirdischen Gewässern messen?</vt:lpstr>
      <vt:lpstr>Pufferstreifen als BFF anmelden</vt:lpstr>
      <vt:lpstr>Weiterführende Links</vt:lpstr>
      <vt:lpstr>Schnittstelle zwischen dem Kulturland und Gewässern</vt:lpstr>
      <vt:lpstr>Typische Arten des Gewässerraums</vt:lpstr>
      <vt:lpstr>Aufwertung und Renaturierung von Fliessgewässern</vt:lpstr>
      <vt:lpstr>Auswirkungen der Revitalisierung von Fliessgewässern auf die Arten</vt:lpstr>
      <vt:lpstr>Pflege offener Wasserflächen</vt:lpstr>
      <vt:lpstr>Pflege der Gewässerböschungen</vt:lpstr>
      <vt:lpstr>Pflege der Gewässerböschungen</vt:lpstr>
      <vt:lpstr>Pflege der Ufergehölze</vt:lpstr>
      <vt:lpstr>Weiterführende Links</vt:lpstr>
      <vt:lpstr>Waldrand − Schnittstelle zwischen Kulturland und Wald</vt:lpstr>
      <vt:lpstr>Typische Arten des Waldrands</vt:lpstr>
      <vt:lpstr>Stufige Waldränder – ein wertvolles Element</vt:lpstr>
      <vt:lpstr>Aufwerten von Waldrändern</vt:lpstr>
      <vt:lpstr>«Auslichten auf der ganzen Länge» und «Buchten schlagen»</vt:lpstr>
      <vt:lpstr>Auslichten und Pflegen von Waldrändern</vt:lpstr>
      <vt:lpstr>Kleinstrukturen anlegen und pflegen</vt:lpstr>
      <vt:lpstr>Pflege von aufgewerteten Waldrändern</vt:lpstr>
      <vt:lpstr>Weiterführende Links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Chevillat Veronique</cp:lastModifiedBy>
  <cp:revision>140</cp:revision>
  <cp:lastPrinted>2018-11-30T12:18:57Z</cp:lastPrinted>
  <dcterms:created xsi:type="dcterms:W3CDTF">2018-02-22T08:54:25Z</dcterms:created>
  <dcterms:modified xsi:type="dcterms:W3CDTF">2019-04-08T12:32:31Z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